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61" r:id="rId6"/>
    <p:sldId id="259" r:id="rId7"/>
    <p:sldId id="258" r:id="rId8"/>
    <p:sldId id="257" r:id="rId9"/>
    <p:sldId id="260" r:id="rId10"/>
    <p:sldId id="262" r:id="rId11"/>
    <p:sldId id="268" r:id="rId12"/>
    <p:sldId id="269" r:id="rId13"/>
    <p:sldId id="270" r:id="rId14"/>
    <p:sldId id="263" r:id="rId15"/>
    <p:sldId id="265" r:id="rId16"/>
    <p:sldId id="264" r:id="rId17"/>
    <p:sldId id="266" r:id="rId18"/>
    <p:sldId id="26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62" d="100"/>
          <a:sy n="62" d="100"/>
        </p:scale>
        <p:origin x="6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Suderman" userId="2709995e-3ea8-4fb0-9b62-eb8034dec529" providerId="ADAL" clId="{07D144C4-941D-40FE-9631-12AF72AD8A1A}"/>
    <pc:docChg chg="mod">
      <pc:chgData name="Matthew Suderman" userId="2709995e-3ea8-4fb0-9b62-eb8034dec529" providerId="ADAL" clId="{07D144C4-941D-40FE-9631-12AF72AD8A1A}" dt="2020-05-17T23:30:54.812" v="0"/>
      <pc:docMkLst>
        <pc:docMk/>
      </pc:docMkLst>
    </pc:docChg>
  </pc:docChgLst>
  <pc:docChgLst>
    <pc:chgData name="Matthew Suderman" userId="S::ms13525@bristol.ac.uk::2709995e-3ea8-4fb0-9b62-eb8034dec529" providerId="AD" clId="Web-{B325D92F-A188-31C9-5716-29FA1E2EEAF1}"/>
    <pc:docChg chg="addSld delSld modSld sldOrd">
      <pc:chgData name="Matthew Suderman" userId="S::ms13525@bristol.ac.uk::2709995e-3ea8-4fb0-9b62-eb8034dec529" providerId="AD" clId="Web-{B325D92F-A188-31C9-5716-29FA1E2EEAF1}" dt="2019-03-12T00:16:08.616" v="1877" actId="14100"/>
      <pc:docMkLst>
        <pc:docMk/>
      </pc:docMkLst>
      <pc:sldChg chg="addSp delSp modSp mod setBg modClrScheme chgLayout">
        <pc:chgData name="Matthew Suderman" userId="S::ms13525@bristol.ac.uk::2709995e-3ea8-4fb0-9b62-eb8034dec529" providerId="AD" clId="Web-{B325D92F-A188-31C9-5716-29FA1E2EEAF1}" dt="2019-03-11T22:36:31.318" v="78" actId="20577"/>
        <pc:sldMkLst>
          <pc:docMk/>
          <pc:sldMk cId="109857222" sldId="256"/>
        </pc:sldMkLst>
        <pc:spChg chg="mod ord">
          <ac:chgData name="Matthew Suderman" userId="S::ms13525@bristol.ac.uk::2709995e-3ea8-4fb0-9b62-eb8034dec529" providerId="AD" clId="Web-{B325D92F-A188-31C9-5716-29FA1E2EEAF1}" dt="2019-03-11T22:36:31.318" v="78" actId="20577"/>
          <ac:spMkLst>
            <pc:docMk/>
            <pc:sldMk cId="109857222" sldId="256"/>
            <ac:spMk id="2" creationId="{00000000-0000-0000-0000-000000000000}"/>
          </ac:spMkLst>
        </pc:spChg>
        <pc:spChg chg="del">
          <ac:chgData name="Matthew Suderman" userId="S::ms13525@bristol.ac.uk::2709995e-3ea8-4fb0-9b62-eb8034dec529" providerId="AD" clId="Web-{B325D92F-A188-31C9-5716-29FA1E2EEAF1}" dt="2019-03-11T22:32:56.236" v="0"/>
          <ac:spMkLst>
            <pc:docMk/>
            <pc:sldMk cId="109857222" sldId="256"/>
            <ac:spMk id="3" creationId="{00000000-0000-0000-0000-000000000000}"/>
          </ac:spMkLst>
        </pc:spChg>
        <pc:spChg chg="add">
          <ac:chgData name="Matthew Suderman" userId="S::ms13525@bristol.ac.uk::2709995e-3ea8-4fb0-9b62-eb8034dec529" providerId="AD" clId="Web-{B325D92F-A188-31C9-5716-29FA1E2EEAF1}" dt="2019-03-11T22:33:48.752" v="7"/>
          <ac:spMkLst>
            <pc:docMk/>
            <pc:sldMk cId="109857222" sldId="256"/>
            <ac:spMk id="6" creationId="{6753252F-4873-4F63-801D-CC719279A7D5}"/>
          </ac:spMkLst>
        </pc:spChg>
        <pc:spChg chg="add">
          <ac:chgData name="Matthew Suderman" userId="S::ms13525@bristol.ac.uk::2709995e-3ea8-4fb0-9b62-eb8034dec529" providerId="AD" clId="Web-{B325D92F-A188-31C9-5716-29FA1E2EEAF1}" dt="2019-03-11T22:33:48.752" v="7"/>
          <ac:spMkLst>
            <pc:docMk/>
            <pc:sldMk cId="109857222" sldId="256"/>
            <ac:spMk id="7" creationId="{047C8CCB-F95D-4249-92DD-651249D3535A}"/>
          </ac:spMkLst>
        </pc:spChg>
        <pc:spChg chg="add del">
          <ac:chgData name="Matthew Suderman" userId="S::ms13525@bristol.ac.uk::2709995e-3ea8-4fb0-9b62-eb8034dec529" providerId="AD" clId="Web-{B325D92F-A188-31C9-5716-29FA1E2EEAF1}" dt="2019-03-11T22:33:48.689" v="6"/>
          <ac:spMkLst>
            <pc:docMk/>
            <pc:sldMk cId="109857222" sldId="256"/>
            <ac:spMk id="9" creationId="{AB45A142-4255-493C-8284-5D566C121B10}"/>
          </ac:spMkLst>
        </pc:spChg>
        <pc:picChg chg="add mod">
          <ac:chgData name="Matthew Suderman" userId="S::ms13525@bristol.ac.uk::2709995e-3ea8-4fb0-9b62-eb8034dec529" providerId="AD" clId="Web-{B325D92F-A188-31C9-5716-29FA1E2EEAF1}" dt="2019-03-11T22:33:48.752" v="7"/>
          <ac:picMkLst>
            <pc:docMk/>
            <pc:sldMk cId="109857222" sldId="256"/>
            <ac:picMk id="4" creationId="{F73DC8A4-ADC5-4C67-989D-FA17A07949C6}"/>
          </ac:picMkLst>
        </pc:picChg>
        <pc:cxnChg chg="add del">
          <ac:chgData name="Matthew Suderman" userId="S::ms13525@bristol.ac.uk::2709995e-3ea8-4fb0-9b62-eb8034dec529" providerId="AD" clId="Web-{B325D92F-A188-31C9-5716-29FA1E2EEAF1}" dt="2019-03-11T22:33:48.689" v="6"/>
          <ac:cxnSpMkLst>
            <pc:docMk/>
            <pc:sldMk cId="109857222" sldId="256"/>
            <ac:cxnSpMk id="11" creationId="{38FB9660-F42F-4313-BBC4-47C007FE484C}"/>
          </ac:cxnSpMkLst>
        </pc:cxnChg>
      </pc:sldChg>
      <pc:sldChg chg="addSp modSp new ord">
        <pc:chgData name="Matthew Suderman" userId="S::ms13525@bristol.ac.uk::2709995e-3ea8-4fb0-9b62-eb8034dec529" providerId="AD" clId="Web-{B325D92F-A188-31C9-5716-29FA1E2EEAF1}" dt="2019-03-11T23:00:09.743" v="561" actId="20577"/>
        <pc:sldMkLst>
          <pc:docMk/>
          <pc:sldMk cId="4266654353" sldId="257"/>
        </pc:sldMkLst>
        <pc:spChg chg="mod">
          <ac:chgData name="Matthew Suderman" userId="S::ms13525@bristol.ac.uk::2709995e-3ea8-4fb0-9b62-eb8034dec529" providerId="AD" clId="Web-{B325D92F-A188-31C9-5716-29FA1E2EEAF1}" dt="2019-03-11T23:00:09.743" v="561" actId="20577"/>
          <ac:spMkLst>
            <pc:docMk/>
            <pc:sldMk cId="4266654353" sldId="257"/>
            <ac:spMk id="2" creationId="{39B79D8E-1FD0-4A10-9290-FB8A256749E4}"/>
          </ac:spMkLst>
        </pc:spChg>
        <pc:spChg chg="add mod">
          <ac:chgData name="Matthew Suderman" userId="S::ms13525@bristol.ac.uk::2709995e-3ea8-4fb0-9b62-eb8034dec529" providerId="AD" clId="Web-{B325D92F-A188-31C9-5716-29FA1E2EEAF1}" dt="2019-03-11T22:59:41.805" v="452" actId="1076"/>
          <ac:spMkLst>
            <pc:docMk/>
            <pc:sldMk cId="4266654353" sldId="257"/>
            <ac:spMk id="5" creationId="{C3C8E08E-C364-4066-A971-E50B931EE1DC}"/>
          </ac:spMkLst>
        </pc:spChg>
        <pc:picChg chg="add mod modCrop">
          <ac:chgData name="Matthew Suderman" userId="S::ms13525@bristol.ac.uk::2709995e-3ea8-4fb0-9b62-eb8034dec529" providerId="AD" clId="Web-{B325D92F-A188-31C9-5716-29FA1E2EEAF1}" dt="2019-03-11T22:59:36.946" v="451" actId="1076"/>
          <ac:picMkLst>
            <pc:docMk/>
            <pc:sldMk cId="4266654353" sldId="257"/>
            <ac:picMk id="3" creationId="{3C7B9FE5-DB90-4CCC-84C2-F8F133590BAA}"/>
          </ac:picMkLst>
        </pc:picChg>
      </pc:sldChg>
      <pc:sldChg chg="addSp delSp modSp new">
        <pc:chgData name="Matthew Suderman" userId="S::ms13525@bristol.ac.uk::2709995e-3ea8-4fb0-9b62-eb8034dec529" providerId="AD" clId="Web-{B325D92F-A188-31C9-5716-29FA1E2EEAF1}" dt="2019-03-11T22:58:19.665" v="441" actId="20577"/>
        <pc:sldMkLst>
          <pc:docMk/>
          <pc:sldMk cId="3138403292" sldId="258"/>
        </pc:sldMkLst>
        <pc:spChg chg="mod">
          <ac:chgData name="Matthew Suderman" userId="S::ms13525@bristol.ac.uk::2709995e-3ea8-4fb0-9b62-eb8034dec529" providerId="AD" clId="Web-{B325D92F-A188-31C9-5716-29FA1E2EEAF1}" dt="2019-03-11T22:56:50.790" v="272" actId="20577"/>
          <ac:spMkLst>
            <pc:docMk/>
            <pc:sldMk cId="3138403292" sldId="258"/>
            <ac:spMk id="2" creationId="{06DF3B3D-782E-4D56-AE86-5EC9FFC0DF92}"/>
          </ac:spMkLst>
        </pc:spChg>
        <pc:spChg chg="add mod">
          <ac:chgData name="Matthew Suderman" userId="S::ms13525@bristol.ac.uk::2709995e-3ea8-4fb0-9b62-eb8034dec529" providerId="AD" clId="Web-{B325D92F-A188-31C9-5716-29FA1E2EEAF1}" dt="2019-03-11T22:58:19.665" v="441" actId="20577"/>
          <ac:spMkLst>
            <pc:docMk/>
            <pc:sldMk cId="3138403292" sldId="258"/>
            <ac:spMk id="5" creationId="{80C623B6-9B3F-4C55-9FCC-D9727A9D679B}"/>
          </ac:spMkLst>
        </pc:spChg>
        <pc:spChg chg="add del">
          <ac:chgData name="Matthew Suderman" userId="S::ms13525@bristol.ac.uk::2709995e-3ea8-4fb0-9b62-eb8034dec529" providerId="AD" clId="Web-{B325D92F-A188-31C9-5716-29FA1E2EEAF1}" dt="2019-03-11T22:57:17.977" v="279"/>
          <ac:spMkLst>
            <pc:docMk/>
            <pc:sldMk cId="3138403292" sldId="258"/>
            <ac:spMk id="6" creationId="{6F068C90-4700-4E85-BEB4-12C1C361DE44}"/>
          </ac:spMkLst>
        </pc:spChg>
        <pc:spChg chg="add del">
          <ac:chgData name="Matthew Suderman" userId="S::ms13525@bristol.ac.uk::2709995e-3ea8-4fb0-9b62-eb8034dec529" providerId="AD" clId="Web-{B325D92F-A188-31C9-5716-29FA1E2EEAF1}" dt="2019-03-11T22:57:15.524" v="278"/>
          <ac:spMkLst>
            <pc:docMk/>
            <pc:sldMk cId="3138403292" sldId="258"/>
            <ac:spMk id="7" creationId="{F06F21BB-342E-47A9-85A5-A6DF1F1DAB48}"/>
          </ac:spMkLst>
        </pc:spChg>
        <pc:picChg chg="add mod modCrop">
          <ac:chgData name="Matthew Suderman" userId="S::ms13525@bristol.ac.uk::2709995e-3ea8-4fb0-9b62-eb8034dec529" providerId="AD" clId="Web-{B325D92F-A188-31C9-5716-29FA1E2EEAF1}" dt="2019-03-11T22:53:06.834" v="169" actId="14100"/>
          <ac:picMkLst>
            <pc:docMk/>
            <pc:sldMk cId="3138403292" sldId="258"/>
            <ac:picMk id="3" creationId="{0440227D-BED6-4190-B727-5EC8C13DD8BC}"/>
          </ac:picMkLst>
        </pc:picChg>
      </pc:sldChg>
      <pc:sldChg chg="addSp delSp modSp new mod ord modClrScheme chgLayout">
        <pc:chgData name="Matthew Suderman" userId="S::ms13525@bristol.ac.uk::2709995e-3ea8-4fb0-9b62-eb8034dec529" providerId="AD" clId="Web-{B325D92F-A188-31C9-5716-29FA1E2EEAF1}" dt="2019-03-11T22:59:03.258" v="446" actId="1076"/>
        <pc:sldMkLst>
          <pc:docMk/>
          <pc:sldMk cId="2313972523" sldId="259"/>
        </pc:sldMkLst>
        <pc:spChg chg="del">
          <ac:chgData name="Matthew Suderman" userId="S::ms13525@bristol.ac.uk::2709995e-3ea8-4fb0-9b62-eb8034dec529" providerId="AD" clId="Web-{B325D92F-A188-31C9-5716-29FA1E2EEAF1}" dt="2019-03-11T22:52:02.803" v="162"/>
          <ac:spMkLst>
            <pc:docMk/>
            <pc:sldMk cId="2313972523" sldId="259"/>
            <ac:spMk id="2" creationId="{A13D954E-F41D-451D-A6F5-FBF956C8BA6C}"/>
          </ac:spMkLst>
        </pc:spChg>
        <pc:picChg chg="add mod modCrop">
          <ac:chgData name="Matthew Suderman" userId="S::ms13525@bristol.ac.uk::2709995e-3ea8-4fb0-9b62-eb8034dec529" providerId="AD" clId="Web-{B325D92F-A188-31C9-5716-29FA1E2EEAF1}" dt="2019-03-11T22:59:03.258" v="446" actId="1076"/>
          <ac:picMkLst>
            <pc:docMk/>
            <pc:sldMk cId="2313972523" sldId="259"/>
            <ac:picMk id="3" creationId="{7BB3E2A0-1966-440D-B0F8-E7CEBCC8EBF5}"/>
          </ac:picMkLst>
        </pc:picChg>
      </pc:sldChg>
      <pc:sldChg chg="addSp modSp new">
        <pc:chgData name="Matthew Suderman" userId="S::ms13525@bristol.ac.uk::2709995e-3ea8-4fb0-9b62-eb8034dec529" providerId="AD" clId="Web-{B325D92F-A188-31C9-5716-29FA1E2EEAF1}" dt="2019-03-11T23:04:15.344" v="763" actId="20577"/>
        <pc:sldMkLst>
          <pc:docMk/>
          <pc:sldMk cId="3819737403" sldId="260"/>
        </pc:sldMkLst>
        <pc:spChg chg="mod">
          <ac:chgData name="Matthew Suderman" userId="S::ms13525@bristol.ac.uk::2709995e-3ea8-4fb0-9b62-eb8034dec529" providerId="AD" clId="Web-{B325D92F-A188-31C9-5716-29FA1E2EEAF1}" dt="2019-03-11T23:02:46.328" v="648" actId="20577"/>
          <ac:spMkLst>
            <pc:docMk/>
            <pc:sldMk cId="3819737403" sldId="260"/>
            <ac:spMk id="2" creationId="{E9511447-C17F-43A6-BBF7-10824039478D}"/>
          </ac:spMkLst>
        </pc:spChg>
        <pc:spChg chg="add mod">
          <ac:chgData name="Matthew Suderman" userId="S::ms13525@bristol.ac.uk::2709995e-3ea8-4fb0-9b62-eb8034dec529" providerId="AD" clId="Web-{B325D92F-A188-31C9-5716-29FA1E2EEAF1}" dt="2019-03-11T23:04:15.344" v="763" actId="20577"/>
          <ac:spMkLst>
            <pc:docMk/>
            <pc:sldMk cId="3819737403" sldId="260"/>
            <ac:spMk id="3" creationId="{C508A7B9-7A11-49C9-8DDE-B144601DC310}"/>
          </ac:spMkLst>
        </pc:spChg>
      </pc:sldChg>
      <pc:sldChg chg="addSp modSp new">
        <pc:chgData name="Matthew Suderman" userId="S::ms13525@bristol.ac.uk::2709995e-3ea8-4fb0-9b62-eb8034dec529" providerId="AD" clId="Web-{B325D92F-A188-31C9-5716-29FA1E2EEAF1}" dt="2019-03-11T23:02:17.015" v="607" actId="20577"/>
        <pc:sldMkLst>
          <pc:docMk/>
          <pc:sldMk cId="1783446590" sldId="261"/>
        </pc:sldMkLst>
        <pc:spChg chg="mod">
          <ac:chgData name="Matthew Suderman" userId="S::ms13525@bristol.ac.uk::2709995e-3ea8-4fb0-9b62-eb8034dec529" providerId="AD" clId="Web-{B325D92F-A188-31C9-5716-29FA1E2EEAF1}" dt="2019-03-11T23:01:40.493" v="588" actId="20577"/>
          <ac:spMkLst>
            <pc:docMk/>
            <pc:sldMk cId="1783446590" sldId="261"/>
            <ac:spMk id="2" creationId="{ACCC57A9-73AF-40BA-B249-92F5AD790A77}"/>
          </ac:spMkLst>
        </pc:spChg>
        <pc:spChg chg="add mod">
          <ac:chgData name="Matthew Suderman" userId="S::ms13525@bristol.ac.uk::2709995e-3ea8-4fb0-9b62-eb8034dec529" providerId="AD" clId="Web-{B325D92F-A188-31C9-5716-29FA1E2EEAF1}" dt="2019-03-11T23:02:17.015" v="607" actId="20577"/>
          <ac:spMkLst>
            <pc:docMk/>
            <pc:sldMk cId="1783446590" sldId="261"/>
            <ac:spMk id="3" creationId="{7BE4B7C1-44DB-434E-A0A1-1351B91808E7}"/>
          </ac:spMkLst>
        </pc:spChg>
      </pc:sldChg>
      <pc:sldChg chg="addSp modSp new">
        <pc:chgData name="Matthew Suderman" userId="S::ms13525@bristol.ac.uk::2709995e-3ea8-4fb0-9b62-eb8034dec529" providerId="AD" clId="Web-{B325D92F-A188-31C9-5716-29FA1E2EEAF1}" dt="2019-03-11T23:07:04.641" v="814" actId="20577"/>
        <pc:sldMkLst>
          <pc:docMk/>
          <pc:sldMk cId="1755545799" sldId="262"/>
        </pc:sldMkLst>
        <pc:spChg chg="mod">
          <ac:chgData name="Matthew Suderman" userId="S::ms13525@bristol.ac.uk::2709995e-3ea8-4fb0-9b62-eb8034dec529" providerId="AD" clId="Web-{B325D92F-A188-31C9-5716-29FA1E2EEAF1}" dt="2019-03-11T23:05:02.219" v="772" actId="20577"/>
          <ac:spMkLst>
            <pc:docMk/>
            <pc:sldMk cId="1755545799" sldId="262"/>
            <ac:spMk id="2" creationId="{4AF29F64-3F49-4106-9509-50C593949A38}"/>
          </ac:spMkLst>
        </pc:spChg>
        <pc:spChg chg="add mod">
          <ac:chgData name="Matthew Suderman" userId="S::ms13525@bristol.ac.uk::2709995e-3ea8-4fb0-9b62-eb8034dec529" providerId="AD" clId="Web-{B325D92F-A188-31C9-5716-29FA1E2EEAF1}" dt="2019-03-11T23:07:04.641" v="814" actId="20577"/>
          <ac:spMkLst>
            <pc:docMk/>
            <pc:sldMk cId="1755545799" sldId="262"/>
            <ac:spMk id="3" creationId="{F91A7DE2-95CE-4157-A286-8E9A1559379E}"/>
          </ac:spMkLst>
        </pc:spChg>
        <pc:spChg chg="add mod">
          <ac:chgData name="Matthew Suderman" userId="S::ms13525@bristol.ac.uk::2709995e-3ea8-4fb0-9b62-eb8034dec529" providerId="AD" clId="Web-{B325D92F-A188-31C9-5716-29FA1E2EEAF1}" dt="2019-03-11T23:06:45.125" v="810" actId="20577"/>
          <ac:spMkLst>
            <pc:docMk/>
            <pc:sldMk cId="1755545799" sldId="262"/>
            <ac:spMk id="4" creationId="{3458B28E-4992-4618-A264-48ECF76D766A}"/>
          </ac:spMkLst>
        </pc:spChg>
      </pc:sldChg>
      <pc:sldChg chg="addSp delSp modSp new">
        <pc:chgData name="Matthew Suderman" userId="S::ms13525@bristol.ac.uk::2709995e-3ea8-4fb0-9b62-eb8034dec529" providerId="AD" clId="Web-{B325D92F-A188-31C9-5716-29FA1E2EEAF1}" dt="2019-03-11T23:11:03.938" v="905" actId="20577"/>
        <pc:sldMkLst>
          <pc:docMk/>
          <pc:sldMk cId="416052386" sldId="263"/>
        </pc:sldMkLst>
        <pc:spChg chg="del mod">
          <ac:chgData name="Matthew Suderman" userId="S::ms13525@bristol.ac.uk::2709995e-3ea8-4fb0-9b62-eb8034dec529" providerId="AD" clId="Web-{B325D92F-A188-31C9-5716-29FA1E2EEAF1}" dt="2019-03-11T23:09:25.078" v="856"/>
          <ac:spMkLst>
            <pc:docMk/>
            <pc:sldMk cId="416052386" sldId="263"/>
            <ac:spMk id="2" creationId="{7111376C-0ACF-4988-85D7-ED43F31306C2}"/>
          </ac:spMkLst>
        </pc:spChg>
        <pc:spChg chg="add mod">
          <ac:chgData name="Matthew Suderman" userId="S::ms13525@bristol.ac.uk::2709995e-3ea8-4fb0-9b62-eb8034dec529" providerId="AD" clId="Web-{B325D92F-A188-31C9-5716-29FA1E2EEAF1}" dt="2019-03-11T23:11:03.938" v="905" actId="20577"/>
          <ac:spMkLst>
            <pc:docMk/>
            <pc:sldMk cId="416052386" sldId="263"/>
            <ac:spMk id="3" creationId="{BA473BA3-F032-4D22-BBD8-FBB73C23B650}"/>
          </ac:spMkLst>
        </pc:spChg>
        <pc:spChg chg="add del mod">
          <ac:chgData name="Matthew Suderman" userId="S::ms13525@bristol.ac.uk::2709995e-3ea8-4fb0-9b62-eb8034dec529" providerId="AD" clId="Web-{B325D92F-A188-31C9-5716-29FA1E2EEAF1}" dt="2019-03-11T23:09:28.234" v="857"/>
          <ac:spMkLst>
            <pc:docMk/>
            <pc:sldMk cId="416052386" sldId="263"/>
            <ac:spMk id="5" creationId="{AE7BEB2F-A2F3-466B-8C6C-72D57F02246D}"/>
          </ac:spMkLst>
        </pc:spChg>
      </pc:sldChg>
      <pc:sldChg chg="addSp delSp modSp new">
        <pc:chgData name="Matthew Suderman" userId="S::ms13525@bristol.ac.uk::2709995e-3ea8-4fb0-9b62-eb8034dec529" providerId="AD" clId="Web-{B325D92F-A188-31C9-5716-29FA1E2EEAF1}" dt="2019-03-11T23:28:31.028" v="1087" actId="1076"/>
        <pc:sldMkLst>
          <pc:docMk/>
          <pc:sldMk cId="2695687822" sldId="264"/>
        </pc:sldMkLst>
        <pc:spChg chg="mod">
          <ac:chgData name="Matthew Suderman" userId="S::ms13525@bristol.ac.uk::2709995e-3ea8-4fb0-9b62-eb8034dec529" providerId="AD" clId="Web-{B325D92F-A188-31C9-5716-29FA1E2EEAF1}" dt="2019-03-11T23:13:25.891" v="942" actId="20577"/>
          <ac:spMkLst>
            <pc:docMk/>
            <pc:sldMk cId="2695687822" sldId="264"/>
            <ac:spMk id="2" creationId="{EA13D0BA-F467-40F7-A4B7-F5ECFCFD07BB}"/>
          </ac:spMkLst>
        </pc:spChg>
        <pc:spChg chg="add del mod">
          <ac:chgData name="Matthew Suderman" userId="S::ms13525@bristol.ac.uk::2709995e-3ea8-4fb0-9b62-eb8034dec529" providerId="AD" clId="Web-{B325D92F-A188-31C9-5716-29FA1E2EEAF1}" dt="2019-03-11T23:13:50.094" v="953"/>
          <ac:spMkLst>
            <pc:docMk/>
            <pc:sldMk cId="2695687822" sldId="264"/>
            <ac:spMk id="5" creationId="{E9ACED7A-3C28-4FC4-B40A-FBBD2A3F4263}"/>
          </ac:spMkLst>
        </pc:spChg>
        <pc:spChg chg="add del mod">
          <ac:chgData name="Matthew Suderman" userId="S::ms13525@bristol.ac.uk::2709995e-3ea8-4fb0-9b62-eb8034dec529" providerId="AD" clId="Web-{B325D92F-A188-31C9-5716-29FA1E2EEAF1}" dt="2019-03-11T23:26:29.479" v="1011"/>
          <ac:spMkLst>
            <pc:docMk/>
            <pc:sldMk cId="2695687822" sldId="264"/>
            <ac:spMk id="8" creationId="{4014F267-0338-4AF4-A7AB-18BDA783DC3F}"/>
          </ac:spMkLst>
        </pc:spChg>
        <pc:picChg chg="add mod">
          <ac:chgData name="Matthew Suderman" userId="S::ms13525@bristol.ac.uk::2709995e-3ea8-4fb0-9b62-eb8034dec529" providerId="AD" clId="Web-{B325D92F-A188-31C9-5716-29FA1E2EEAF1}" dt="2019-03-11T23:28:31.028" v="1087" actId="1076"/>
          <ac:picMkLst>
            <pc:docMk/>
            <pc:sldMk cId="2695687822" sldId="264"/>
            <ac:picMk id="3" creationId="{A026805F-C322-4E91-A8FC-34CA9465F8D2}"/>
          </ac:picMkLst>
        </pc:picChg>
        <pc:picChg chg="add del mod modCrop">
          <ac:chgData name="Matthew Suderman" userId="S::ms13525@bristol.ac.uk::2709995e-3ea8-4fb0-9b62-eb8034dec529" providerId="AD" clId="Web-{B325D92F-A188-31C9-5716-29FA1E2EEAF1}" dt="2019-03-11T23:26:29.479" v="1012"/>
          <ac:picMkLst>
            <pc:docMk/>
            <pc:sldMk cId="2695687822" sldId="264"/>
            <ac:picMk id="6" creationId="{A698563C-276B-4A1D-B1A6-E5F164425749}"/>
          </ac:picMkLst>
        </pc:picChg>
      </pc:sldChg>
      <pc:sldChg chg="addSp delSp modSp new del">
        <pc:chgData name="Matthew Suderman" userId="S::ms13525@bristol.ac.uk::2709995e-3ea8-4fb0-9b62-eb8034dec529" providerId="AD" clId="Web-{B325D92F-A188-31C9-5716-29FA1E2EEAF1}" dt="2019-03-11T23:20:31.017" v="970"/>
        <pc:sldMkLst>
          <pc:docMk/>
          <pc:sldMk cId="545434074" sldId="265"/>
        </pc:sldMkLst>
        <pc:picChg chg="add del">
          <ac:chgData name="Matthew Suderman" userId="S::ms13525@bristol.ac.uk::2709995e-3ea8-4fb0-9b62-eb8034dec529" providerId="AD" clId="Web-{B325D92F-A188-31C9-5716-29FA1E2EEAF1}" dt="2019-03-11T23:20:27.048" v="969"/>
          <ac:picMkLst>
            <pc:docMk/>
            <pc:sldMk cId="545434074" sldId="265"/>
            <ac:picMk id="4" creationId="{CDD09AEF-800D-4EB6-AE75-1F573749443D}"/>
          </ac:picMkLst>
        </pc:picChg>
        <pc:picChg chg="add">
          <ac:chgData name="Matthew Suderman" userId="S::ms13525@bristol.ac.uk::2709995e-3ea8-4fb0-9b62-eb8034dec529" providerId="AD" clId="Web-{B325D92F-A188-31C9-5716-29FA1E2EEAF1}" dt="2019-03-11T23:20:14.360" v="966"/>
          <ac:picMkLst>
            <pc:docMk/>
            <pc:sldMk cId="545434074" sldId="265"/>
            <ac:picMk id="6" creationId="{6BE8F652-8770-4E5A-AAED-099C39952BCD}"/>
          </ac:picMkLst>
        </pc:picChg>
        <pc:picChg chg="add">
          <ac:chgData name="Matthew Suderman" userId="S::ms13525@bristol.ac.uk::2709995e-3ea8-4fb0-9b62-eb8034dec529" providerId="AD" clId="Web-{B325D92F-A188-31C9-5716-29FA1E2EEAF1}" dt="2019-03-11T23:20:14.548" v="967"/>
          <ac:picMkLst>
            <pc:docMk/>
            <pc:sldMk cId="545434074" sldId="265"/>
            <ac:picMk id="8" creationId="{6DD45089-CA6B-4938-9AB5-DAA7AC90683D}"/>
          </ac:picMkLst>
        </pc:picChg>
        <pc:picChg chg="add mod">
          <ac:chgData name="Matthew Suderman" userId="S::ms13525@bristol.ac.uk::2709995e-3ea8-4fb0-9b62-eb8034dec529" providerId="AD" clId="Web-{B325D92F-A188-31C9-5716-29FA1E2EEAF1}" dt="2019-03-11T23:20:26.001" v="968"/>
          <ac:picMkLst>
            <pc:docMk/>
            <pc:sldMk cId="545434074" sldId="265"/>
            <ac:picMk id="9" creationId="{551FAAA1-3C21-4EC4-9F3D-85A81F19467D}"/>
          </ac:picMkLst>
        </pc:picChg>
      </pc:sldChg>
      <pc:sldChg chg="addSp delSp modSp new addAnim modAnim">
        <pc:chgData name="Matthew Suderman" userId="S::ms13525@bristol.ac.uk::2709995e-3ea8-4fb0-9b62-eb8034dec529" providerId="AD" clId="Web-{B325D92F-A188-31C9-5716-29FA1E2EEAF1}" dt="2019-03-11T23:34:40.716" v="1122"/>
        <pc:sldMkLst>
          <pc:docMk/>
          <pc:sldMk cId="1996327632" sldId="265"/>
        </pc:sldMkLst>
        <pc:spChg chg="del">
          <ac:chgData name="Matthew Suderman" userId="S::ms13525@bristol.ac.uk::2709995e-3ea8-4fb0-9b62-eb8034dec529" providerId="AD" clId="Web-{B325D92F-A188-31C9-5716-29FA1E2EEAF1}" dt="2019-03-11T23:23:09.267" v="992"/>
          <ac:spMkLst>
            <pc:docMk/>
            <pc:sldMk cId="1996327632" sldId="265"/>
            <ac:spMk id="2" creationId="{BBFFB3E1-E026-4EC7-8333-361D3232DEFB}"/>
          </ac:spMkLst>
        </pc:spChg>
        <pc:spChg chg="add mod">
          <ac:chgData name="Matthew Suderman" userId="S::ms13525@bristol.ac.uk::2709995e-3ea8-4fb0-9b62-eb8034dec529" providerId="AD" clId="Web-{B325D92F-A188-31C9-5716-29FA1E2EEAF1}" dt="2019-03-11T23:31:49.950" v="1094" actId="14100"/>
          <ac:spMkLst>
            <pc:docMk/>
            <pc:sldMk cId="1996327632" sldId="265"/>
            <ac:spMk id="5" creationId="{907BEAB5-EE83-4DDA-92BF-1651A25C7A59}"/>
          </ac:spMkLst>
        </pc:spChg>
        <pc:spChg chg="add mod">
          <ac:chgData name="Matthew Suderman" userId="S::ms13525@bristol.ac.uk::2709995e-3ea8-4fb0-9b62-eb8034dec529" providerId="AD" clId="Web-{B325D92F-A188-31C9-5716-29FA1E2EEAF1}" dt="2019-03-11T23:33:58.560" v="1097" actId="14100"/>
          <ac:spMkLst>
            <pc:docMk/>
            <pc:sldMk cId="1996327632" sldId="265"/>
            <ac:spMk id="6" creationId="{D23F4CE2-3F40-44A9-A886-7C4A1A5A952B}"/>
          </ac:spMkLst>
        </pc:spChg>
        <pc:spChg chg="add mod">
          <ac:chgData name="Matthew Suderman" userId="S::ms13525@bristol.ac.uk::2709995e-3ea8-4fb0-9b62-eb8034dec529" providerId="AD" clId="Web-{B325D92F-A188-31C9-5716-29FA1E2EEAF1}" dt="2019-03-11T23:34:34.653" v="1118" actId="20577"/>
          <ac:spMkLst>
            <pc:docMk/>
            <pc:sldMk cId="1996327632" sldId="265"/>
            <ac:spMk id="7" creationId="{1A22FF0C-086C-4D31-8B07-46A1AEA83E24}"/>
          </ac:spMkLst>
        </pc:spChg>
        <pc:picChg chg="add mod modCrop">
          <ac:chgData name="Matthew Suderman" userId="S::ms13525@bristol.ac.uk::2709995e-3ea8-4fb0-9b62-eb8034dec529" providerId="AD" clId="Web-{B325D92F-A188-31C9-5716-29FA1E2EEAF1}" dt="2019-03-11T23:24:43.604" v="1008" actId="1076"/>
          <ac:picMkLst>
            <pc:docMk/>
            <pc:sldMk cId="1996327632" sldId="265"/>
            <ac:picMk id="3" creationId="{311E5641-8E45-4841-82BF-8D54AF78F465}"/>
          </ac:picMkLst>
        </pc:picChg>
      </pc:sldChg>
      <pc:sldChg chg="addSp modSp new">
        <pc:chgData name="Matthew Suderman" userId="S::ms13525@bristol.ac.uk::2709995e-3ea8-4fb0-9b62-eb8034dec529" providerId="AD" clId="Web-{B325D92F-A188-31C9-5716-29FA1E2EEAF1}" dt="2019-03-11T23:28:21.872" v="1086" actId="1076"/>
        <pc:sldMkLst>
          <pc:docMk/>
          <pc:sldMk cId="987513355" sldId="266"/>
        </pc:sldMkLst>
        <pc:spChg chg="mod">
          <ac:chgData name="Matthew Suderman" userId="S::ms13525@bristol.ac.uk::2709995e-3ea8-4fb0-9b62-eb8034dec529" providerId="AD" clId="Web-{B325D92F-A188-31C9-5716-29FA1E2EEAF1}" dt="2019-03-11T23:27:03.714" v="1077" actId="20577"/>
          <ac:spMkLst>
            <pc:docMk/>
            <pc:sldMk cId="987513355" sldId="266"/>
            <ac:spMk id="2" creationId="{BEC67CA7-1809-442C-9692-3C00E8B81B5A}"/>
          </ac:spMkLst>
        </pc:spChg>
        <pc:spChg chg="add mod">
          <ac:chgData name="Matthew Suderman" userId="S::ms13525@bristol.ac.uk::2709995e-3ea8-4fb0-9b62-eb8034dec529" providerId="AD" clId="Web-{B325D92F-A188-31C9-5716-29FA1E2EEAF1}" dt="2019-03-11T23:28:21.872" v="1086" actId="1076"/>
          <ac:spMkLst>
            <pc:docMk/>
            <pc:sldMk cId="987513355" sldId="266"/>
            <ac:spMk id="6" creationId="{2FCEC4D8-60A4-465C-9FAD-05B4E27A4DA9}"/>
          </ac:spMkLst>
        </pc:spChg>
        <pc:picChg chg="add mod modCrop">
          <ac:chgData name="Matthew Suderman" userId="S::ms13525@bristol.ac.uk::2709995e-3ea8-4fb0-9b62-eb8034dec529" providerId="AD" clId="Web-{B325D92F-A188-31C9-5716-29FA1E2EEAF1}" dt="2019-03-11T23:28:13.763" v="1084" actId="1076"/>
          <ac:picMkLst>
            <pc:docMk/>
            <pc:sldMk cId="987513355" sldId="266"/>
            <ac:picMk id="3" creationId="{81E4DF71-E08A-416A-8FE4-D916B9F43A56}"/>
          </ac:picMkLst>
        </pc:picChg>
        <pc:picChg chg="add mod">
          <ac:chgData name="Matthew Suderman" userId="S::ms13525@bristol.ac.uk::2709995e-3ea8-4fb0-9b62-eb8034dec529" providerId="AD" clId="Web-{B325D92F-A188-31C9-5716-29FA1E2EEAF1}" dt="2019-03-11T23:28:21.856" v="1085" actId="1076"/>
          <ac:picMkLst>
            <pc:docMk/>
            <pc:sldMk cId="987513355" sldId="266"/>
            <ac:picMk id="5" creationId="{899274CE-DE3C-450D-931F-958A0B3BC718}"/>
          </ac:picMkLst>
        </pc:picChg>
      </pc:sldChg>
      <pc:sldChg chg="addSp modSp new">
        <pc:chgData name="Matthew Suderman" userId="S::ms13525@bristol.ac.uk::2709995e-3ea8-4fb0-9b62-eb8034dec529" providerId="AD" clId="Web-{B325D92F-A188-31C9-5716-29FA1E2EEAF1}" dt="2019-03-11T23:40:29.032" v="1417" actId="20577"/>
        <pc:sldMkLst>
          <pc:docMk/>
          <pc:sldMk cId="2695593094" sldId="267"/>
        </pc:sldMkLst>
        <pc:spChg chg="mod">
          <ac:chgData name="Matthew Suderman" userId="S::ms13525@bristol.ac.uk::2709995e-3ea8-4fb0-9b62-eb8034dec529" providerId="AD" clId="Web-{B325D92F-A188-31C9-5716-29FA1E2EEAF1}" dt="2019-03-11T23:40:29.032" v="1417" actId="20577"/>
          <ac:spMkLst>
            <pc:docMk/>
            <pc:sldMk cId="2695593094" sldId="267"/>
            <ac:spMk id="2" creationId="{EFCDE3D1-2A73-42DB-ACEE-49CF109383F9}"/>
          </ac:spMkLst>
        </pc:spChg>
        <pc:spChg chg="add mod">
          <ac:chgData name="Matthew Suderman" userId="S::ms13525@bristol.ac.uk::2709995e-3ea8-4fb0-9b62-eb8034dec529" providerId="AD" clId="Web-{B325D92F-A188-31C9-5716-29FA1E2EEAF1}" dt="2019-03-11T23:39:11.032" v="1205" actId="1076"/>
          <ac:spMkLst>
            <pc:docMk/>
            <pc:sldMk cId="2695593094" sldId="267"/>
            <ac:spMk id="5" creationId="{CCB54159-6A06-47E5-A57E-070BFA405C0C}"/>
          </ac:spMkLst>
        </pc:spChg>
        <pc:picChg chg="add mod">
          <ac:chgData name="Matthew Suderman" userId="S::ms13525@bristol.ac.uk::2709995e-3ea8-4fb0-9b62-eb8034dec529" providerId="AD" clId="Web-{B325D92F-A188-31C9-5716-29FA1E2EEAF1}" dt="2019-03-11T23:36:37.138" v="1127" actId="1076"/>
          <ac:picMkLst>
            <pc:docMk/>
            <pc:sldMk cId="2695593094" sldId="267"/>
            <ac:picMk id="3" creationId="{17FCF763-8702-4014-8526-D0446A89B789}"/>
          </ac:picMkLst>
        </pc:picChg>
      </pc:sldChg>
      <pc:sldChg chg="addSp delSp modSp new mod modClrScheme chgLayout">
        <pc:chgData name="Matthew Suderman" userId="S::ms13525@bristol.ac.uk::2709995e-3ea8-4fb0-9b62-eb8034dec529" providerId="AD" clId="Web-{B325D92F-A188-31C9-5716-29FA1E2EEAF1}" dt="2019-03-11T23:52:36.907" v="1428" actId="1076"/>
        <pc:sldMkLst>
          <pc:docMk/>
          <pc:sldMk cId="3045871523" sldId="268"/>
        </pc:sldMkLst>
        <pc:spChg chg="del">
          <ac:chgData name="Matthew Suderman" userId="S::ms13525@bristol.ac.uk::2709995e-3ea8-4fb0-9b62-eb8034dec529" providerId="AD" clId="Web-{B325D92F-A188-31C9-5716-29FA1E2EEAF1}" dt="2019-03-11T23:47:05.470" v="1420"/>
          <ac:spMkLst>
            <pc:docMk/>
            <pc:sldMk cId="3045871523" sldId="268"/>
            <ac:spMk id="2" creationId="{59207A39-EA43-4A87-A95C-2578E317B316}"/>
          </ac:spMkLst>
        </pc:spChg>
        <pc:picChg chg="add mod modCrop">
          <ac:chgData name="Matthew Suderman" userId="S::ms13525@bristol.ac.uk::2709995e-3ea8-4fb0-9b62-eb8034dec529" providerId="AD" clId="Web-{B325D92F-A188-31C9-5716-29FA1E2EEAF1}" dt="2019-03-11T23:52:36.907" v="1428" actId="1076"/>
          <ac:picMkLst>
            <pc:docMk/>
            <pc:sldMk cId="3045871523" sldId="268"/>
            <ac:picMk id="3" creationId="{0094907F-94E7-4530-8FEC-50FD4B2AB262}"/>
          </ac:picMkLst>
        </pc:picChg>
      </pc:sldChg>
      <pc:sldChg chg="addSp delSp modSp new addAnim modAnim">
        <pc:chgData name="Matthew Suderman" userId="S::ms13525@bristol.ac.uk::2709995e-3ea8-4fb0-9b62-eb8034dec529" providerId="AD" clId="Web-{B325D92F-A188-31C9-5716-29FA1E2EEAF1}" dt="2019-03-12T00:11:55.585" v="1766" actId="20577"/>
        <pc:sldMkLst>
          <pc:docMk/>
          <pc:sldMk cId="3212559118" sldId="269"/>
        </pc:sldMkLst>
        <pc:spChg chg="add del mod">
          <ac:chgData name="Matthew Suderman" userId="S::ms13525@bristol.ac.uk::2709995e-3ea8-4fb0-9b62-eb8034dec529" providerId="AD" clId="Web-{B325D92F-A188-31C9-5716-29FA1E2EEAF1}" dt="2019-03-11T23:56:21.752" v="1447"/>
          <ac:spMkLst>
            <pc:docMk/>
            <pc:sldMk cId="3212559118" sldId="269"/>
            <ac:spMk id="6" creationId="{CE96F7A7-8BF2-4F32-99BB-DACD13C1A696}"/>
          </ac:spMkLst>
        </pc:spChg>
        <pc:spChg chg="add mod">
          <ac:chgData name="Matthew Suderman" userId="S::ms13525@bristol.ac.uk::2709995e-3ea8-4fb0-9b62-eb8034dec529" providerId="AD" clId="Web-{B325D92F-A188-31C9-5716-29FA1E2EEAF1}" dt="2019-03-12T00:11:55.585" v="1766" actId="20577"/>
          <ac:spMkLst>
            <pc:docMk/>
            <pc:sldMk cId="3212559118" sldId="269"/>
            <ac:spMk id="7" creationId="{1EF4FE0C-CF6A-464C-AA14-2673F0A54C10}"/>
          </ac:spMkLst>
        </pc:spChg>
        <pc:graphicFrameChg chg="add mod modGraphic">
          <ac:chgData name="Matthew Suderman" userId="S::ms13525@bristol.ac.uk::2709995e-3ea8-4fb0-9b62-eb8034dec529" providerId="AD" clId="Web-{B325D92F-A188-31C9-5716-29FA1E2EEAF1}" dt="2019-03-11T23:57:07.284" v="1467" actId="1076"/>
          <ac:graphicFrameMkLst>
            <pc:docMk/>
            <pc:sldMk cId="3212559118" sldId="269"/>
            <ac:graphicFrameMk id="5" creationId="{131FFED4-D3BA-4F98-A0F3-ACA9DB650CE3}"/>
          </ac:graphicFrameMkLst>
        </pc:graphicFrameChg>
        <pc:picChg chg="add del mod">
          <ac:chgData name="Matthew Suderman" userId="S::ms13525@bristol.ac.uk::2709995e-3ea8-4fb0-9b62-eb8034dec529" providerId="AD" clId="Web-{B325D92F-A188-31C9-5716-29FA1E2EEAF1}" dt="2019-03-11T23:55:12.987" v="1432"/>
          <ac:picMkLst>
            <pc:docMk/>
            <pc:sldMk cId="3212559118" sldId="269"/>
            <ac:picMk id="2" creationId="{8EE9CD2E-95B5-4A0B-BE5D-337E29D2C122}"/>
          </ac:picMkLst>
        </pc:picChg>
      </pc:sldChg>
      <pc:sldChg chg="addSp delSp modSp new">
        <pc:chgData name="Matthew Suderman" userId="S::ms13525@bristol.ac.uk::2709995e-3ea8-4fb0-9b62-eb8034dec529" providerId="AD" clId="Web-{B325D92F-A188-31C9-5716-29FA1E2EEAF1}" dt="2019-03-12T00:16:08.616" v="1877" actId="14100"/>
        <pc:sldMkLst>
          <pc:docMk/>
          <pc:sldMk cId="858535448" sldId="270"/>
        </pc:sldMkLst>
        <pc:spChg chg="add del mod">
          <ac:chgData name="Matthew Suderman" userId="S::ms13525@bristol.ac.uk::2709995e-3ea8-4fb0-9b62-eb8034dec529" providerId="AD" clId="Web-{B325D92F-A188-31C9-5716-29FA1E2EEAF1}" dt="2019-03-12T00:04:38.834" v="1650"/>
          <ac:spMkLst>
            <pc:docMk/>
            <pc:sldMk cId="858535448" sldId="270"/>
            <ac:spMk id="4" creationId="{BAE82BF2-F00F-4DF4-BD98-AA2118B6B734}"/>
          </ac:spMkLst>
        </pc:spChg>
        <pc:spChg chg="add mod">
          <ac:chgData name="Matthew Suderman" userId="S::ms13525@bristol.ac.uk::2709995e-3ea8-4fb0-9b62-eb8034dec529" providerId="AD" clId="Web-{B325D92F-A188-31C9-5716-29FA1E2EEAF1}" dt="2019-03-12T00:11:49.851" v="1759" actId="20577"/>
          <ac:spMkLst>
            <pc:docMk/>
            <pc:sldMk cId="858535448" sldId="270"/>
            <ac:spMk id="6" creationId="{BF551B8E-1EEC-4C9D-8EF2-9B072CC29910}"/>
          </ac:spMkLst>
        </pc:spChg>
        <pc:spChg chg="add mod">
          <ac:chgData name="Matthew Suderman" userId="S::ms13525@bristol.ac.uk::2709995e-3ea8-4fb0-9b62-eb8034dec529" providerId="AD" clId="Web-{B325D92F-A188-31C9-5716-29FA1E2EEAF1}" dt="2019-03-12T00:16:08.616" v="1877" actId="14100"/>
          <ac:spMkLst>
            <pc:docMk/>
            <pc:sldMk cId="858535448" sldId="270"/>
            <ac:spMk id="7" creationId="{2B6F0FE0-13EE-415B-83EB-51468B35908E}"/>
          </ac:spMkLst>
        </pc:spChg>
        <pc:spChg chg="add mod">
          <ac:chgData name="Matthew Suderman" userId="S::ms13525@bristol.ac.uk::2709995e-3ea8-4fb0-9b62-eb8034dec529" providerId="AD" clId="Web-{B325D92F-A188-31C9-5716-29FA1E2EEAF1}" dt="2019-03-12T00:14:27.679" v="1860" actId="20577"/>
          <ac:spMkLst>
            <pc:docMk/>
            <pc:sldMk cId="858535448" sldId="270"/>
            <ac:spMk id="8" creationId="{9372DA95-1FC8-465A-AE6B-054C91D1DBE5}"/>
          </ac:spMkLst>
        </pc:spChg>
        <pc:picChg chg="add mod modCrop">
          <ac:chgData name="Matthew Suderman" userId="S::ms13525@bristol.ac.uk::2709995e-3ea8-4fb0-9b62-eb8034dec529" providerId="AD" clId="Web-{B325D92F-A188-31C9-5716-29FA1E2EEAF1}" dt="2019-03-12T00:07:05.960" v="1666" actId="1076"/>
          <ac:picMkLst>
            <pc:docMk/>
            <pc:sldMk cId="858535448" sldId="270"/>
            <ac:picMk id="2" creationId="{A8EF8894-F333-4FEA-BC78-FD09953E26C3}"/>
          </ac:picMkLst>
        </pc:picChg>
        <pc:picChg chg="add mod modCrop">
          <ac:chgData name="Matthew Suderman" userId="S::ms13525@bristol.ac.uk::2709995e-3ea8-4fb0-9b62-eb8034dec529" providerId="AD" clId="Web-{B325D92F-A188-31C9-5716-29FA1E2EEAF1}" dt="2019-03-12T00:06:16.693" v="1662" actId="14100"/>
          <ac:picMkLst>
            <pc:docMk/>
            <pc:sldMk cId="858535448" sldId="270"/>
            <ac:picMk id="5" creationId="{C0575AFF-0E8D-4224-A0B8-1331F0253230}"/>
          </ac:picMkLst>
        </pc:pic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5/18/2020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5/18/2020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5/18/2020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5/18/2020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5/18/2020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5/18/2020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lothianbirthcohort.ed.ac.uk/" TargetMode="External"/><Relationship Id="rId2" Type="http://schemas.openxmlformats.org/officeDocument/2006/relationships/hyperlink" Target="https://www.ncbi.nlm.nih.gov/pubmed/30842548" TargetMode="External"/><Relationship Id="rId1" Type="http://schemas.openxmlformats.org/officeDocument/2006/relationships/slideLayout" Target="../slideLayouts/slideLayout6.xml"/><Relationship Id="rId6" Type="http://schemas.openxmlformats.org/officeDocument/2006/relationships/hyperlink" Target="https://www.ncbi.nlm.nih.gov/pubmed/30764717" TargetMode="External"/><Relationship Id="rId5" Type="http://schemas.openxmlformats.org/officeDocument/2006/relationships/hyperlink" Target="https://www.ncbi.nlm.nih.gov/pubmed/30793472" TargetMode="External"/><Relationship Id="rId4" Type="http://schemas.openxmlformats.org/officeDocument/2006/relationships/hyperlink" Target="https://www.ncbi.nlm.nih.gov/pubmed/30842553"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 Id="rId4" Type="http://schemas.openxmlformats.org/officeDocument/2006/relationships/hyperlink" Target="https://www.ncbi.nlm.nih.gov/pubmed/29718110"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s://www.ncbi.nlm.nih.gov/pubmed/30832291" TargetMode="External"/><Relationship Id="rId2" Type="http://schemas.openxmlformats.org/officeDocument/2006/relationships/hyperlink" Target="https://www.ncbi.nlm.nih.gov/pubmed/30821575" TargetMode="External"/><Relationship Id="rId1" Type="http://schemas.openxmlformats.org/officeDocument/2006/relationships/slideLayout" Target="../slideLayouts/slideLayout6.xml"/><Relationship Id="rId4" Type="http://schemas.openxmlformats.org/officeDocument/2006/relationships/hyperlink" Target="https://www.ncbi.nlm.nih.gov/pubmed/30793194"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hyperlink" Target="https://www.ncbi.nlm.nih.gov/pubmed/30831210"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hyperlink" Target="https://www.ncbi.nlm.nih.gov/pubmed/30833390" TargetMode="External"/><Relationship Id="rId13" Type="http://schemas.openxmlformats.org/officeDocument/2006/relationships/hyperlink" Target="https://www.ncbi.nlm.nih.gov/pubmed/30773972" TargetMode="External"/><Relationship Id="rId3" Type="http://schemas.openxmlformats.org/officeDocument/2006/relationships/hyperlink" Target="https://www.ncbi.nlm.nih.gov/pubmed/30819252" TargetMode="External"/><Relationship Id="rId7" Type="http://schemas.openxmlformats.org/officeDocument/2006/relationships/hyperlink" Target="https://www.ncbi.nlm.nih.gov/pubmed/28603561" TargetMode="External"/><Relationship Id="rId12" Type="http://schemas.openxmlformats.org/officeDocument/2006/relationships/hyperlink" Target="https://www.ncbi.nlm.nih.gov/pubmed/30771258" TargetMode="External"/><Relationship Id="rId2" Type="http://schemas.openxmlformats.org/officeDocument/2006/relationships/hyperlink" Target="https://www.ncbi.nlm.nih.gov/pubmed/30826615" TargetMode="External"/><Relationship Id="rId16" Type="http://schemas.openxmlformats.org/officeDocument/2006/relationships/hyperlink" Target="https://www.ncbi.nlm.nih.gov/pubmed/30777123" TargetMode="External"/><Relationship Id="rId1" Type="http://schemas.openxmlformats.org/officeDocument/2006/relationships/slideLayout" Target="../slideLayouts/slideLayout6.xml"/><Relationship Id="rId6" Type="http://schemas.openxmlformats.org/officeDocument/2006/relationships/hyperlink" Target="https://doi.org/10.2217/epi-2018-0091" TargetMode="External"/><Relationship Id="rId11" Type="http://schemas.openxmlformats.org/officeDocument/2006/relationships/hyperlink" Target="https://www.ncbi.nlm.nih.gov/pubmed/30765773" TargetMode="External"/><Relationship Id="rId5" Type="http://schemas.openxmlformats.org/officeDocument/2006/relationships/hyperlink" Target="https://www.ncbi.nlm.nih.gov/pubmed/30832715" TargetMode="External"/><Relationship Id="rId15" Type="http://schemas.openxmlformats.org/officeDocument/2006/relationships/hyperlink" Target="https://www.ncbi.nlm.nih.gov/pubmed/30796027" TargetMode="External"/><Relationship Id="rId10" Type="http://schemas.openxmlformats.org/officeDocument/2006/relationships/hyperlink" Target="https://www.ncbi.nlm.nih.gov/pubmed/30765504" TargetMode="External"/><Relationship Id="rId4" Type="http://schemas.openxmlformats.org/officeDocument/2006/relationships/hyperlink" Target="https://www.ncbi.nlm.nih.gov/pubmed/30830696" TargetMode="External"/><Relationship Id="rId9" Type="http://schemas.openxmlformats.org/officeDocument/2006/relationships/hyperlink" Target="https://www.ncbi.nlm.nih.gov/pubmed/30760334" TargetMode="External"/><Relationship Id="rId14" Type="http://schemas.openxmlformats.org/officeDocument/2006/relationships/hyperlink" Target="https://www.ncbi.nlm.nih.gov/pubmed/30792424"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www.pnas.org/content/early/2019/02/27/1716314116.long#fn-8" TargetMode="External"/><Relationship Id="rId2" Type="http://schemas.openxmlformats.org/officeDocument/2006/relationships/hyperlink" Target="https://www.pnas.org/content/early/2019/02/27/1716314116.long#fn-7" TargetMode="External"/><Relationship Id="rId1" Type="http://schemas.openxmlformats.org/officeDocument/2006/relationships/slideLayout" Target="../slideLayouts/slideLayout7.xml"/><Relationship Id="rId5" Type="http://schemas.openxmlformats.org/officeDocument/2006/relationships/hyperlink" Target="https://www.pnas.org/content/early/2019/02/27/1716314116.long#fn-10" TargetMode="External"/><Relationship Id="rId4" Type="http://schemas.openxmlformats.org/officeDocument/2006/relationships/hyperlink" Target="https://www.pnas.org/content/early/2019/02/27/1716314116.long#fn-9"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640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anchor="ctr">
            <a:normAutofit/>
          </a:bodyPr>
          <a:lstStyle/>
          <a:p>
            <a:pPr algn="ctr"/>
            <a:r>
              <a:rPr lang="fr" sz="2600" dirty="0">
                <a:solidFill>
                  <a:schemeClr val="bg1"/>
                </a:solidFill>
                <a:cs typeface="Calibri Light"/>
              </a:rPr>
              <a:t>Bienvenue au bar à salade épigénétique</a:t>
            </a:r>
            <a:endParaRPr lang="en-US" dirty="0">
              <a:solidFill>
                <a:schemeClr val="bg1"/>
              </a:solidFill>
            </a:endParaRPr>
          </a:p>
        </p:txBody>
      </p:sp>
      <p:pic>
        <p:nvPicPr>
          <p:cNvPr id="4" name="Picture 4" descr="A variety of fruits and vegetables on display in a store&#10;&#10;Description generated with high confidence">
            <a:extLst>
              <a:ext uri="{FF2B5EF4-FFF2-40B4-BE49-F238E27FC236}">
                <a16:creationId xmlns:a16="http://schemas.microsoft.com/office/drawing/2014/main" id="{F73DC8A4-ADC5-4C67-989D-FA17A07949C6}"/>
              </a:ext>
            </a:extLst>
          </p:cNvPr>
          <p:cNvPicPr>
            <a:picLocks noChangeAspect="1"/>
          </p:cNvPicPr>
          <p:nvPr/>
        </p:nvPicPr>
        <p:blipFill>
          <a:blip r:embed="rId2"/>
          <a:stretch>
            <a:fillRect/>
          </a:stretch>
        </p:blipFill>
        <p:spPr>
          <a:xfrm>
            <a:off x="4038600" y="1034983"/>
            <a:ext cx="7188199" cy="4784644"/>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close up of text on a white background&#10;&#10;Description generated with high confidence">
            <a:extLst>
              <a:ext uri="{FF2B5EF4-FFF2-40B4-BE49-F238E27FC236}">
                <a16:creationId xmlns:a16="http://schemas.microsoft.com/office/drawing/2014/main" id="{A8EF8894-F333-4FEA-BC78-FD09953E26C3}"/>
              </a:ext>
            </a:extLst>
          </p:cNvPr>
          <p:cNvPicPr>
            <a:picLocks noChangeAspect="1"/>
          </p:cNvPicPr>
          <p:nvPr/>
        </p:nvPicPr>
        <p:blipFill rotWithShape="1">
          <a:blip r:embed="rId2"/>
          <a:srcRect t="2568" r="65745" b="62842"/>
          <a:stretch/>
        </p:blipFill>
        <p:spPr>
          <a:xfrm>
            <a:off x="785612" y="166634"/>
            <a:ext cx="2985816" cy="3745422"/>
          </a:xfrm>
          <a:prstGeom prst="rect">
            <a:avLst/>
          </a:prstGeom>
        </p:spPr>
      </p:pic>
      <p:pic>
        <p:nvPicPr>
          <p:cNvPr id="5" name="Picture 2" descr="A close up of text on a white background&#10;&#10;Description generated with high confidence">
            <a:extLst>
              <a:ext uri="{FF2B5EF4-FFF2-40B4-BE49-F238E27FC236}">
                <a16:creationId xmlns:a16="http://schemas.microsoft.com/office/drawing/2014/main" id="{C0575AFF-0E8D-4224-A0B8-1331F0253230}"/>
              </a:ext>
            </a:extLst>
          </p:cNvPr>
          <p:cNvPicPr>
            <a:picLocks noChangeAspect="1"/>
          </p:cNvPicPr>
          <p:nvPr/>
        </p:nvPicPr>
        <p:blipFill rotWithShape="1">
          <a:blip r:embed="rId2"/>
          <a:srcRect t="50342" r="-213" b="29109"/>
          <a:stretch/>
        </p:blipFill>
        <p:spPr>
          <a:xfrm>
            <a:off x="270456" y="3987366"/>
            <a:ext cx="11372058" cy="2876175"/>
          </a:xfrm>
          <a:prstGeom prst="rect">
            <a:avLst/>
          </a:prstGeom>
        </p:spPr>
      </p:pic>
      <p:sp>
        <p:nvSpPr>
          <p:cNvPr id="6" name="TextBox 5">
            <a:extLst>
              <a:ext uri="{FF2B5EF4-FFF2-40B4-BE49-F238E27FC236}">
                <a16:creationId xmlns:a16="http://schemas.microsoft.com/office/drawing/2014/main" id="{BF551B8E-1EEC-4C9D-8EF2-9B072CC29910}"/>
              </a:ext>
            </a:extLst>
          </p:cNvPr>
          <p:cNvSpPr txBox="1"/>
          <p:nvPr/>
        </p:nvSpPr>
        <p:spPr>
          <a:xfrm>
            <a:off x="4241442" y="324118"/>
            <a:ext cx="4825284"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solidFill>
                <a:srgbClr val="333333"/>
              </a:solidFill>
              <a:latin typeface="Open Sans"/>
            </a:endParaRPr>
          </a:p>
          <a:p>
            <a:endParaRPr lang="en-US" dirty="0">
              <a:cs typeface="Calibri"/>
            </a:endParaRPr>
          </a:p>
        </p:txBody>
      </p:sp>
      <p:sp>
        <p:nvSpPr>
          <p:cNvPr id="7" name="TextBox 6">
            <a:extLst>
              <a:ext uri="{FF2B5EF4-FFF2-40B4-BE49-F238E27FC236}">
                <a16:creationId xmlns:a16="http://schemas.microsoft.com/office/drawing/2014/main" id="{2B6F0FE0-13EE-415B-83EB-51468B35908E}"/>
              </a:ext>
            </a:extLst>
          </p:cNvPr>
          <p:cNvSpPr txBox="1"/>
          <p:nvPr/>
        </p:nvSpPr>
        <p:spPr>
          <a:xfrm>
            <a:off x="4241442" y="506569"/>
            <a:ext cx="7089819" cy="230832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92% (66 of 72) </a:t>
            </a:r>
            <a:r>
              <a:rPr lang="en-US" u="sng" dirty="0"/>
              <a:t>have not been</a:t>
            </a:r>
            <a:r>
              <a:rPr lang="en-US" dirty="0"/>
              <a:t> previously reported to be associated with PTB.  </a:t>
            </a:r>
          </a:p>
          <a:p>
            <a:endParaRPr lang="en-US" dirty="0">
              <a:cs typeface="Calibri"/>
            </a:endParaRPr>
          </a:p>
          <a:p>
            <a:r>
              <a:rPr lang="en-US" dirty="0">
                <a:cs typeface="Calibri"/>
              </a:rPr>
              <a:t>RAB31 and RBPJ have been linked to PTB.</a:t>
            </a:r>
          </a:p>
          <a:p>
            <a:endParaRPr lang="en-US" dirty="0">
              <a:cs typeface="Calibri"/>
            </a:endParaRPr>
          </a:p>
          <a:p>
            <a:r>
              <a:rPr lang="en-US" dirty="0">
                <a:cs typeface="Calibri"/>
              </a:rPr>
              <a:t>"VEPTB status could be predicted by the VEPTB pathway genes with similar accuracy compared with the original 72 VEPTB genes, and, in both cases, much better than with random gene sets"</a:t>
            </a:r>
            <a:endParaRPr lang="en-US" dirty="0"/>
          </a:p>
        </p:txBody>
      </p:sp>
      <p:sp>
        <p:nvSpPr>
          <p:cNvPr id="8" name="TextBox 7">
            <a:extLst>
              <a:ext uri="{FF2B5EF4-FFF2-40B4-BE49-F238E27FC236}">
                <a16:creationId xmlns:a16="http://schemas.microsoft.com/office/drawing/2014/main" id="{9372DA95-1FC8-465A-AE6B-054C91D1DBE5}"/>
              </a:ext>
            </a:extLst>
          </p:cNvPr>
          <p:cNvSpPr txBox="1"/>
          <p:nvPr/>
        </p:nvSpPr>
        <p:spPr>
          <a:xfrm>
            <a:off x="4617076" y="3436513"/>
            <a:ext cx="7637171"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333333"/>
                </a:solidFill>
                <a:latin typeface="Open Sans"/>
              </a:rPr>
              <a:t>"PTB is thought to result from aberrations in systems such as inflammatory, immune-related, and hormone regulation pathways"</a:t>
            </a:r>
            <a:endParaRPr lang="en-US" dirty="0"/>
          </a:p>
        </p:txBody>
      </p:sp>
    </p:spTree>
    <p:extLst>
      <p:ext uri="{BB962C8B-B14F-4D97-AF65-F5344CB8AC3E}">
        <p14:creationId xmlns:p14="http://schemas.microsoft.com/office/powerpoint/2010/main" val="858535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473BA3-F032-4D22-BBD8-FBB73C23B650}"/>
              </a:ext>
            </a:extLst>
          </p:cNvPr>
          <p:cNvSpPr txBox="1"/>
          <p:nvPr/>
        </p:nvSpPr>
        <p:spPr>
          <a:xfrm>
            <a:off x="689020" y="399246"/>
            <a:ext cx="10717369" cy="581697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dirty="0" err="1">
                <a:cs typeface="Calibri"/>
              </a:rPr>
              <a:t>DNAm</a:t>
            </a:r>
            <a:r>
              <a:rPr lang="en-US" sz="4400" dirty="0">
                <a:cs typeface="Calibri"/>
              </a:rPr>
              <a:t> scores</a:t>
            </a:r>
          </a:p>
          <a:p>
            <a:endParaRPr lang="en-US" sz="1200" dirty="0">
              <a:cs typeface="Calibri"/>
            </a:endParaRPr>
          </a:p>
          <a:p>
            <a:pPr marL="171450" indent="-171450">
              <a:buFont typeface="Arial"/>
              <a:buChar char="•"/>
            </a:pPr>
            <a:r>
              <a:rPr lang="en-US" sz="2000" dirty="0">
                <a:cs typeface="Calibri"/>
                <a:hlinkClick r:id="rId2"/>
              </a:rPr>
              <a:t>BMI score</a:t>
            </a:r>
            <a:r>
              <a:rPr lang="en-US" sz="2000" dirty="0">
                <a:cs typeface="Calibri"/>
              </a:rPr>
              <a:t> associated with health and disease in </a:t>
            </a:r>
            <a:r>
              <a:rPr lang="en-US" sz="2000" dirty="0">
                <a:cs typeface="Calibri"/>
                <a:hlinkClick r:id="rId3"/>
              </a:rPr>
              <a:t>LBC</a:t>
            </a:r>
            <a:r>
              <a:rPr lang="en-US" sz="2000" dirty="0">
                <a:cs typeface="Calibri"/>
              </a:rPr>
              <a:t>.</a:t>
            </a:r>
            <a:endParaRPr lang="en-US" sz="2000" b="1">
              <a:cs typeface="Calibri"/>
            </a:endParaRPr>
          </a:p>
          <a:p>
            <a:endParaRPr lang="en-US">
              <a:cs typeface="Calibri"/>
            </a:endParaRPr>
          </a:p>
          <a:p>
            <a:endParaRPr lang="en-US" sz="1200">
              <a:cs typeface="Calibri"/>
            </a:endParaRPr>
          </a:p>
          <a:p>
            <a:r>
              <a:rPr lang="en-US" sz="4400" dirty="0" err="1">
                <a:cs typeface="Calibri"/>
              </a:rPr>
              <a:t>DNAm</a:t>
            </a:r>
            <a:r>
              <a:rPr lang="en-US" sz="4400" dirty="0">
                <a:cs typeface="Calibri"/>
              </a:rPr>
              <a:t> age</a:t>
            </a:r>
            <a:endParaRPr lang="en-US" sz="4400">
              <a:cs typeface="Calibri"/>
            </a:endParaRPr>
          </a:p>
          <a:p>
            <a:pPr marL="285750" indent="-285750">
              <a:buFont typeface="Arial"/>
              <a:buChar char="•"/>
            </a:pPr>
            <a:r>
              <a:rPr lang="en-US" sz="2000" dirty="0">
                <a:cs typeface="Calibri"/>
                <a:hlinkClick r:id="rId4"/>
              </a:rPr>
              <a:t>Developmental stage at least partially independent</a:t>
            </a:r>
            <a:r>
              <a:rPr lang="en-US" sz="2000" dirty="0">
                <a:cs typeface="Calibri"/>
              </a:rPr>
              <a:t> of </a:t>
            </a:r>
            <a:r>
              <a:rPr lang="en-US" sz="2000" dirty="0" err="1">
                <a:cs typeface="Calibri"/>
              </a:rPr>
              <a:t>DNAm</a:t>
            </a:r>
            <a:r>
              <a:rPr lang="en-US" sz="2000" dirty="0">
                <a:cs typeface="Calibri"/>
              </a:rPr>
              <a:t> age in mammalian neural retina.  </a:t>
            </a:r>
          </a:p>
          <a:p>
            <a:pPr marL="285750" indent="-285750">
              <a:buFont typeface="Arial"/>
              <a:buChar char="•"/>
            </a:pPr>
            <a:r>
              <a:rPr lang="en-US" sz="2000" dirty="0">
                <a:cs typeface="Calibri"/>
                <a:hlinkClick r:id="rId5"/>
              </a:rPr>
              <a:t>Y-chromosome derived DNAm age</a:t>
            </a:r>
            <a:r>
              <a:rPr lang="en-US" sz="2000" dirty="0">
                <a:cs typeface="Calibri"/>
              </a:rPr>
              <a:t> is different from </a:t>
            </a:r>
            <a:r>
              <a:rPr lang="en-US" sz="2000" dirty="0" err="1">
                <a:cs typeface="Calibri"/>
              </a:rPr>
              <a:t>autosomally</a:t>
            </a:r>
            <a:r>
              <a:rPr lang="en-US" sz="2000" dirty="0">
                <a:cs typeface="Calibri"/>
              </a:rPr>
              <a:t>-derived </a:t>
            </a:r>
            <a:r>
              <a:rPr lang="en-US" sz="2000" dirty="0" err="1">
                <a:cs typeface="Calibri"/>
              </a:rPr>
              <a:t>DNAm</a:t>
            </a:r>
            <a:r>
              <a:rPr lang="en-US" sz="2000" dirty="0">
                <a:cs typeface="Calibri"/>
              </a:rPr>
              <a:t> age.</a:t>
            </a:r>
            <a:br>
              <a:rPr lang="en-US" sz="2000" dirty="0">
                <a:cs typeface="Calibri"/>
              </a:rPr>
            </a:br>
            <a:r>
              <a:rPr lang="en-US" sz="2000" dirty="0" err="1">
                <a:cs typeface="Calibri"/>
              </a:rPr>
              <a:t>DNAm</a:t>
            </a:r>
            <a:r>
              <a:rPr lang="en-US" sz="2000" dirty="0">
                <a:cs typeface="Calibri"/>
              </a:rPr>
              <a:t> levels tend to increase with age, accelerate in the oldest individuals and associate negatively with mortality.</a:t>
            </a:r>
          </a:p>
          <a:p>
            <a:endParaRPr lang="en-US">
              <a:cs typeface="Calibri"/>
            </a:endParaRPr>
          </a:p>
          <a:p>
            <a:r>
              <a:rPr lang="en-US" sz="4400" dirty="0">
                <a:cs typeface="Calibri"/>
              </a:rPr>
              <a:t>Longitudinal </a:t>
            </a:r>
            <a:r>
              <a:rPr lang="en-US" sz="4400" dirty="0" err="1">
                <a:cs typeface="Calibri"/>
              </a:rPr>
              <a:t>DNAm</a:t>
            </a:r>
          </a:p>
          <a:p>
            <a:pPr marL="342900" indent="-342900">
              <a:buFont typeface="Arial"/>
              <a:buChar char="•"/>
            </a:pPr>
            <a:r>
              <a:rPr lang="en-US" sz="2000" dirty="0">
                <a:cs typeface="Calibri"/>
                <a:hlinkClick r:id="rId6"/>
              </a:rPr>
              <a:t>Generalized estimating equestion (GEE) models</a:t>
            </a:r>
            <a:r>
              <a:rPr lang="en-US" sz="2000" dirty="0">
                <a:cs typeface="Calibri"/>
              </a:rPr>
              <a:t> used to investigate smoking and </a:t>
            </a:r>
            <a:r>
              <a:rPr lang="en-US" sz="2000" err="1">
                <a:cs typeface="Calibri"/>
              </a:rPr>
              <a:t>DNAm</a:t>
            </a:r>
            <a:r>
              <a:rPr lang="en-US" sz="2000" dirty="0">
                <a:cs typeface="Calibri"/>
              </a:rPr>
              <a:t> at two time points.</a:t>
            </a:r>
            <a:br>
              <a:rPr lang="en-US" sz="2000" dirty="0">
                <a:cs typeface="Calibri"/>
              </a:rPr>
            </a:br>
            <a:r>
              <a:rPr lang="en-US" sz="2000" dirty="0">
                <a:cs typeface="Calibri"/>
              </a:rPr>
              <a:t>Smokers tended to have greater </a:t>
            </a:r>
            <a:r>
              <a:rPr lang="en-US" sz="2000" err="1">
                <a:cs typeface="Calibri"/>
              </a:rPr>
              <a:t>DNAm</a:t>
            </a:r>
            <a:r>
              <a:rPr lang="en-US" sz="2000" dirty="0">
                <a:cs typeface="Calibri"/>
              </a:rPr>
              <a:t> change which was almost always linked to reduced </a:t>
            </a:r>
            <a:r>
              <a:rPr lang="en-US" sz="2000" err="1">
                <a:cs typeface="Calibri"/>
              </a:rPr>
              <a:t>DNAm</a:t>
            </a:r>
            <a:r>
              <a:rPr lang="en-US" sz="2000" dirty="0">
                <a:cs typeface="Calibri"/>
              </a:rPr>
              <a:t> levels.</a:t>
            </a:r>
          </a:p>
        </p:txBody>
      </p:sp>
    </p:spTree>
    <p:extLst>
      <p:ext uri="{BB962C8B-B14F-4D97-AF65-F5344CB8AC3E}">
        <p14:creationId xmlns:p14="http://schemas.microsoft.com/office/powerpoint/2010/main" val="4160523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screenshot of a cell phone&#10;&#10;Description generated with very high confidence">
            <a:extLst>
              <a:ext uri="{FF2B5EF4-FFF2-40B4-BE49-F238E27FC236}">
                <a16:creationId xmlns:a16="http://schemas.microsoft.com/office/drawing/2014/main" id="{311E5641-8E45-4841-82BF-8D54AF78F465}"/>
              </a:ext>
            </a:extLst>
          </p:cNvPr>
          <p:cNvPicPr>
            <a:picLocks noChangeAspect="1"/>
          </p:cNvPicPr>
          <p:nvPr/>
        </p:nvPicPr>
        <p:blipFill rotWithShape="1">
          <a:blip r:embed="rId2"/>
          <a:srcRect l="16564" t="9282" r="17879" b="-49"/>
          <a:stretch/>
        </p:blipFill>
        <p:spPr>
          <a:xfrm>
            <a:off x="1601273" y="-832"/>
            <a:ext cx="8815526" cy="6854828"/>
          </a:xfrm>
          <a:prstGeom prst="rect">
            <a:avLst/>
          </a:prstGeom>
        </p:spPr>
      </p:pic>
      <p:sp>
        <p:nvSpPr>
          <p:cNvPr id="5" name="Rectangle 4">
            <a:extLst>
              <a:ext uri="{FF2B5EF4-FFF2-40B4-BE49-F238E27FC236}">
                <a16:creationId xmlns:a16="http://schemas.microsoft.com/office/drawing/2014/main" id="{907BEAB5-EE83-4DDA-92BF-1651A25C7A59}"/>
              </a:ext>
            </a:extLst>
          </p:cNvPr>
          <p:cNvSpPr/>
          <p:nvPr/>
        </p:nvSpPr>
        <p:spPr>
          <a:xfrm>
            <a:off x="4844603" y="5880278"/>
            <a:ext cx="3522371" cy="270457"/>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23F4CE2-3F40-44A9-A886-7C4A1A5A952B}"/>
              </a:ext>
            </a:extLst>
          </p:cNvPr>
          <p:cNvSpPr/>
          <p:nvPr/>
        </p:nvSpPr>
        <p:spPr>
          <a:xfrm>
            <a:off x="6143223" y="5611968"/>
            <a:ext cx="3898004" cy="270457"/>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A22FF0C-086C-4D31-8B07-46A1AEA83E24}"/>
              </a:ext>
            </a:extLst>
          </p:cNvPr>
          <p:cNvSpPr txBox="1"/>
          <p:nvPr/>
        </p:nvSpPr>
        <p:spPr>
          <a:xfrm>
            <a:off x="10176456" y="5561527"/>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of 416 total</a:t>
            </a:r>
          </a:p>
        </p:txBody>
      </p:sp>
    </p:spTree>
    <p:extLst>
      <p:ext uri="{BB962C8B-B14F-4D97-AF65-F5344CB8AC3E}">
        <p14:creationId xmlns:p14="http://schemas.microsoft.com/office/powerpoint/2010/main" val="1996327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3D0BA-F467-40F7-A4B7-F5ECFCFD07BB}"/>
              </a:ext>
            </a:extLst>
          </p:cNvPr>
          <p:cNvSpPr>
            <a:spLocks noGrp="1"/>
          </p:cNvSpPr>
          <p:nvPr>
            <p:ph type="title"/>
          </p:nvPr>
        </p:nvSpPr>
        <p:spPr/>
        <p:txBody>
          <a:bodyPr/>
          <a:lstStyle/>
          <a:p>
            <a:r>
              <a:rPr lang="en-US" dirty="0">
                <a:cs typeface="Calibri Light"/>
              </a:rPr>
              <a:t>Regression coefficients of age vs methylation</a:t>
            </a:r>
            <a:endParaRPr lang="en-US" dirty="0"/>
          </a:p>
        </p:txBody>
      </p:sp>
      <p:pic>
        <p:nvPicPr>
          <p:cNvPr id="3" name="Picture 3" descr="A close up of a map&#10;&#10;Description generated with high confidence">
            <a:extLst>
              <a:ext uri="{FF2B5EF4-FFF2-40B4-BE49-F238E27FC236}">
                <a16:creationId xmlns:a16="http://schemas.microsoft.com/office/drawing/2014/main" id="{A026805F-C322-4E91-A8FC-34CA9465F8D2}"/>
              </a:ext>
            </a:extLst>
          </p:cNvPr>
          <p:cNvPicPr>
            <a:picLocks noChangeAspect="1"/>
          </p:cNvPicPr>
          <p:nvPr/>
        </p:nvPicPr>
        <p:blipFill>
          <a:blip r:embed="rId2"/>
          <a:stretch>
            <a:fillRect/>
          </a:stretch>
        </p:blipFill>
        <p:spPr>
          <a:xfrm>
            <a:off x="2620851" y="1395739"/>
            <a:ext cx="6080974" cy="4774859"/>
          </a:xfrm>
          <a:prstGeom prst="rect">
            <a:avLst/>
          </a:prstGeom>
        </p:spPr>
      </p:pic>
    </p:spTree>
    <p:extLst>
      <p:ext uri="{BB962C8B-B14F-4D97-AF65-F5344CB8AC3E}">
        <p14:creationId xmlns:p14="http://schemas.microsoft.com/office/powerpoint/2010/main" val="2695687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67CA7-1809-442C-9692-3C00E8B81B5A}"/>
              </a:ext>
            </a:extLst>
          </p:cNvPr>
          <p:cNvSpPr>
            <a:spLocks noGrp="1"/>
          </p:cNvSpPr>
          <p:nvPr>
            <p:ph type="title"/>
          </p:nvPr>
        </p:nvSpPr>
        <p:spPr/>
        <p:txBody>
          <a:bodyPr/>
          <a:lstStyle/>
          <a:p>
            <a:r>
              <a:rPr lang="en-US" dirty="0">
                <a:cs typeface="Calibri Light"/>
              </a:rPr>
              <a:t>Regression coefficients 'accelerate' with age</a:t>
            </a:r>
            <a:endParaRPr lang="en-US" dirty="0"/>
          </a:p>
        </p:txBody>
      </p:sp>
      <p:pic>
        <p:nvPicPr>
          <p:cNvPr id="3" name="Picture 3" descr="A close up of a map&#10;&#10;Description generated with very high confidence">
            <a:extLst>
              <a:ext uri="{FF2B5EF4-FFF2-40B4-BE49-F238E27FC236}">
                <a16:creationId xmlns:a16="http://schemas.microsoft.com/office/drawing/2014/main" id="{81E4DF71-E08A-416A-8FE4-D916B9F43A56}"/>
              </a:ext>
            </a:extLst>
          </p:cNvPr>
          <p:cNvPicPr>
            <a:picLocks noChangeAspect="1"/>
          </p:cNvPicPr>
          <p:nvPr/>
        </p:nvPicPr>
        <p:blipFill rotWithShape="1">
          <a:blip r:embed="rId2"/>
          <a:srcRect l="66549" r="-176" b="305"/>
          <a:stretch/>
        </p:blipFill>
        <p:spPr>
          <a:xfrm>
            <a:off x="1848119" y="1465085"/>
            <a:ext cx="2996511" cy="5108395"/>
          </a:xfrm>
          <a:prstGeom prst="rect">
            <a:avLst/>
          </a:prstGeom>
        </p:spPr>
      </p:pic>
      <p:pic>
        <p:nvPicPr>
          <p:cNvPr id="5" name="Picture 4" descr="A screenshot of a social media post&#10;&#10;Description generated with very high confidence">
            <a:extLst>
              <a:ext uri="{FF2B5EF4-FFF2-40B4-BE49-F238E27FC236}">
                <a16:creationId xmlns:a16="http://schemas.microsoft.com/office/drawing/2014/main" id="{899274CE-DE3C-450D-931F-958A0B3BC718}"/>
              </a:ext>
            </a:extLst>
          </p:cNvPr>
          <p:cNvPicPr>
            <a:picLocks noChangeAspect="1"/>
          </p:cNvPicPr>
          <p:nvPr/>
        </p:nvPicPr>
        <p:blipFill rotWithShape="1">
          <a:blip r:embed="rId3"/>
          <a:srcRect l="16051" t="10973" r="20208" b="7246"/>
          <a:stretch/>
        </p:blipFill>
        <p:spPr>
          <a:xfrm>
            <a:off x="5540061" y="2099391"/>
            <a:ext cx="5928392" cy="4237330"/>
          </a:xfrm>
          <a:prstGeom prst="rect">
            <a:avLst/>
          </a:prstGeom>
        </p:spPr>
      </p:pic>
      <p:sp>
        <p:nvSpPr>
          <p:cNvPr id="6" name="TextBox 2">
            <a:extLst>
              <a:ext uri="{FF2B5EF4-FFF2-40B4-BE49-F238E27FC236}">
                <a16:creationId xmlns:a16="http://schemas.microsoft.com/office/drawing/2014/main" id="{2FCEC4D8-60A4-465C-9FAD-05B4E27A4DA9}"/>
              </a:ext>
            </a:extLst>
          </p:cNvPr>
          <p:cNvSpPr txBox="1"/>
          <p:nvPr/>
        </p:nvSpPr>
        <p:spPr>
          <a:xfrm>
            <a:off x="5754710" y="1418822"/>
            <a:ext cx="5716073" cy="923330"/>
          </a:xfrm>
          <a:prstGeom prst="rect">
            <a:avLst/>
          </a:prstGeom>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rgbClr val="642A8F"/>
                </a:solidFill>
                <a:latin typeface="arial"/>
                <a:cs typeface="arial"/>
                <a:hlinkClick r:id="rId4"/>
              </a:rPr>
              <a:t>cf. Tracking the Epigenetic Clock Across the Human LifeCourse: A Meta-analysis of Longitudinal Cohort Data.</a:t>
            </a:r>
            <a:endParaRPr lang="en-US" dirty="0"/>
          </a:p>
        </p:txBody>
      </p:sp>
    </p:spTree>
    <p:extLst>
      <p:ext uri="{BB962C8B-B14F-4D97-AF65-F5344CB8AC3E}">
        <p14:creationId xmlns:p14="http://schemas.microsoft.com/office/powerpoint/2010/main" val="9875133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DE3D1-2A73-42DB-ACEE-49CF109383F9}"/>
              </a:ext>
            </a:extLst>
          </p:cNvPr>
          <p:cNvSpPr>
            <a:spLocks noGrp="1"/>
          </p:cNvSpPr>
          <p:nvPr>
            <p:ph type="title"/>
          </p:nvPr>
        </p:nvSpPr>
        <p:spPr/>
        <p:txBody>
          <a:bodyPr/>
          <a:lstStyle/>
          <a:p>
            <a:r>
              <a:rPr lang="en-US" dirty="0">
                <a:cs typeface="Calibri Light"/>
              </a:rPr>
              <a:t>CpG sites positively associated with age tend to be negatively associated with mortality</a:t>
            </a:r>
          </a:p>
        </p:txBody>
      </p:sp>
      <p:pic>
        <p:nvPicPr>
          <p:cNvPr id="3" name="Picture 3" descr="A close up of a map&#10;&#10;Description generated with very high confidence">
            <a:extLst>
              <a:ext uri="{FF2B5EF4-FFF2-40B4-BE49-F238E27FC236}">
                <a16:creationId xmlns:a16="http://schemas.microsoft.com/office/drawing/2014/main" id="{17FCF763-8702-4014-8526-D0446A89B789}"/>
              </a:ext>
            </a:extLst>
          </p:cNvPr>
          <p:cNvPicPr>
            <a:picLocks noChangeAspect="1"/>
          </p:cNvPicPr>
          <p:nvPr/>
        </p:nvPicPr>
        <p:blipFill>
          <a:blip r:embed="rId2"/>
          <a:stretch>
            <a:fillRect/>
          </a:stretch>
        </p:blipFill>
        <p:spPr>
          <a:xfrm>
            <a:off x="2889160" y="1903866"/>
            <a:ext cx="6402946" cy="4821111"/>
          </a:xfrm>
          <a:prstGeom prst="rect">
            <a:avLst/>
          </a:prstGeom>
        </p:spPr>
      </p:pic>
      <p:sp>
        <p:nvSpPr>
          <p:cNvPr id="5" name="TextBox 4">
            <a:extLst>
              <a:ext uri="{FF2B5EF4-FFF2-40B4-BE49-F238E27FC236}">
                <a16:creationId xmlns:a16="http://schemas.microsoft.com/office/drawing/2014/main" id="{CCB54159-6A06-47E5-A57E-070BFA405C0C}"/>
              </a:ext>
            </a:extLst>
          </p:cNvPr>
          <p:cNvSpPr txBox="1"/>
          <p:nvPr/>
        </p:nvSpPr>
        <p:spPr>
          <a:xfrm>
            <a:off x="9403724" y="1901780"/>
            <a:ext cx="2743200" cy="397031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1C1D1E"/>
                </a:solidFill>
                <a:latin typeface="Open Sans"/>
              </a:rPr>
              <a:t>The empty dots are </a:t>
            </a:r>
            <a:r>
              <a:rPr lang="en-US" dirty="0" err="1">
                <a:solidFill>
                  <a:srgbClr val="1C1D1E"/>
                </a:solidFill>
                <a:latin typeface="Open Sans"/>
              </a:rPr>
              <a:t>CpGs</a:t>
            </a:r>
            <a:r>
              <a:rPr lang="en-US" dirty="0">
                <a:solidFill>
                  <a:srgbClr val="1C1D1E"/>
                </a:solidFill>
                <a:latin typeface="Open Sans"/>
              </a:rPr>
              <a:t> significantly methylated with age (FDR &lt;0.05, the larger the dots the higher the statistical significance). </a:t>
            </a:r>
            <a:endParaRPr lang="en-US" dirty="0">
              <a:solidFill>
                <a:srgbClr val="000000"/>
              </a:solidFill>
              <a:latin typeface="Calibri" panose="020F0502020204030204"/>
              <a:cs typeface="Calibri" panose="020F0502020204030204"/>
            </a:endParaRPr>
          </a:p>
          <a:p>
            <a:endParaRPr lang="en-US" dirty="0">
              <a:solidFill>
                <a:srgbClr val="1C1D1E"/>
              </a:solidFill>
              <a:latin typeface="Open Sans"/>
            </a:endParaRPr>
          </a:p>
          <a:p>
            <a:r>
              <a:rPr lang="en-US" b="1" dirty="0">
                <a:solidFill>
                  <a:srgbClr val="C00000"/>
                </a:solidFill>
                <a:latin typeface="Open Sans"/>
              </a:rPr>
              <a:t>The red dots are </a:t>
            </a:r>
            <a:r>
              <a:rPr lang="en-US" b="1" dirty="0" err="1">
                <a:solidFill>
                  <a:srgbClr val="C00000"/>
                </a:solidFill>
                <a:latin typeface="Open Sans"/>
              </a:rPr>
              <a:t>CpGs</a:t>
            </a:r>
            <a:r>
              <a:rPr lang="en-US" b="1" dirty="0">
                <a:solidFill>
                  <a:srgbClr val="C00000"/>
                </a:solidFill>
                <a:latin typeface="Open Sans"/>
              </a:rPr>
              <a:t> associated with mortality with </a:t>
            </a:r>
            <a:r>
              <a:rPr lang="en-US" b="1" i="1" dirty="0">
                <a:solidFill>
                  <a:srgbClr val="C00000"/>
                </a:solidFill>
                <a:latin typeface="Open Sans"/>
              </a:rPr>
              <a:t>p</a:t>
            </a:r>
            <a:r>
              <a:rPr lang="en-US" b="1" dirty="0">
                <a:solidFill>
                  <a:srgbClr val="C00000"/>
                </a:solidFill>
                <a:latin typeface="Open Sans"/>
              </a:rPr>
              <a:t> &lt; 0.05 in the Cox regression model.  </a:t>
            </a:r>
            <a:endParaRPr lang="en-US" b="1" dirty="0">
              <a:solidFill>
                <a:srgbClr val="C00000"/>
              </a:solidFill>
              <a:latin typeface="Calibri" panose="020F0502020204030204"/>
              <a:cs typeface="Calibri"/>
            </a:endParaRPr>
          </a:p>
          <a:p>
            <a:endParaRPr lang="en-US" b="1" dirty="0">
              <a:solidFill>
                <a:srgbClr val="C00000"/>
              </a:solidFill>
              <a:latin typeface="Open Sans"/>
              <a:cs typeface="Calibri"/>
            </a:endParaRPr>
          </a:p>
          <a:p>
            <a:r>
              <a:rPr lang="en-US" b="1" dirty="0">
                <a:solidFill>
                  <a:srgbClr val="C00000"/>
                </a:solidFill>
                <a:latin typeface="Open Sans"/>
                <a:cs typeface="Calibri"/>
              </a:rPr>
              <a:t>There are 74!</a:t>
            </a:r>
          </a:p>
        </p:txBody>
      </p:sp>
    </p:spTree>
    <p:extLst>
      <p:ext uri="{BB962C8B-B14F-4D97-AF65-F5344CB8AC3E}">
        <p14:creationId xmlns:p14="http://schemas.microsoft.com/office/powerpoint/2010/main" val="26955930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C57A9-73AF-40BA-B249-92F5AD790A77}"/>
              </a:ext>
            </a:extLst>
          </p:cNvPr>
          <p:cNvSpPr>
            <a:spLocks noGrp="1"/>
          </p:cNvSpPr>
          <p:nvPr>
            <p:ph type="title"/>
          </p:nvPr>
        </p:nvSpPr>
        <p:spPr/>
        <p:txBody>
          <a:bodyPr/>
          <a:lstStyle/>
          <a:p>
            <a:r>
              <a:rPr lang="en-US" dirty="0">
                <a:cs typeface="Calibri Light"/>
              </a:rPr>
              <a:t>Methods</a:t>
            </a:r>
            <a:endParaRPr lang="en-US" dirty="0"/>
          </a:p>
        </p:txBody>
      </p:sp>
      <p:sp>
        <p:nvSpPr>
          <p:cNvPr id="3" name="TextBox 2">
            <a:extLst>
              <a:ext uri="{FF2B5EF4-FFF2-40B4-BE49-F238E27FC236}">
                <a16:creationId xmlns:a16="http://schemas.microsoft.com/office/drawing/2014/main" id="{7BE4B7C1-44DB-434E-A0A1-1351B91808E7}"/>
              </a:ext>
            </a:extLst>
          </p:cNvPr>
          <p:cNvSpPr txBox="1"/>
          <p:nvPr/>
        </p:nvSpPr>
        <p:spPr>
          <a:xfrm>
            <a:off x="839273" y="2030569"/>
            <a:ext cx="10502721" cy="249299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400" dirty="0">
                <a:cs typeface="Calibri"/>
              </a:rPr>
              <a:t>Recommendations for handling cellular heterogeneity in </a:t>
            </a:r>
            <a:r>
              <a:rPr lang="en-US" sz="2400" dirty="0">
                <a:cs typeface="Calibri"/>
                <a:hlinkClick r:id="rId2"/>
              </a:rPr>
              <a:t>buccal DNAm</a:t>
            </a:r>
            <a:r>
              <a:rPr lang="en-US" sz="2400" dirty="0">
                <a:cs typeface="Calibri"/>
              </a:rPr>
              <a:t>. </a:t>
            </a:r>
            <a:endParaRPr lang="en-US" sz="1600" dirty="0">
              <a:cs typeface="Calibri"/>
            </a:endParaRPr>
          </a:p>
          <a:p>
            <a:pPr marL="342900" indent="-342900">
              <a:buFont typeface="Arial"/>
              <a:buChar char="•"/>
            </a:pPr>
            <a:r>
              <a:rPr lang="en-US" sz="2400" dirty="0">
                <a:cs typeface="Calibri"/>
              </a:rPr>
              <a:t>How to use public resources for </a:t>
            </a:r>
            <a:r>
              <a:rPr lang="en-US" sz="2400" dirty="0">
                <a:cs typeface="Calibri"/>
                <a:hlinkClick r:id="rId3"/>
              </a:rPr>
              <a:t>causal inference</a:t>
            </a:r>
            <a:r>
              <a:rPr lang="en-US" sz="2400" dirty="0">
                <a:cs typeface="Calibri"/>
              </a:rPr>
              <a:t> in Epigenetic Epidemiology of Neurodevelopment and Mental Health </a:t>
            </a:r>
            <a:br>
              <a:rPr lang="en-US" sz="2400" dirty="0">
                <a:cs typeface="Calibri"/>
              </a:rPr>
            </a:br>
            <a:r>
              <a:rPr lang="en-US" sz="2400" dirty="0">
                <a:cs typeface="Calibri"/>
              </a:rPr>
              <a:t>   (by Esther, Caroline and Doretta). </a:t>
            </a:r>
          </a:p>
          <a:p>
            <a:pPr marL="342900" indent="-342900">
              <a:buFont typeface="Arial"/>
              <a:buChar char="•"/>
            </a:pPr>
            <a:r>
              <a:rPr lang="en-US" sz="2400" dirty="0">
                <a:cs typeface="Calibri"/>
                <a:hlinkClick r:id="rId4"/>
              </a:rPr>
              <a:t>Long-read nanopore sequencing</a:t>
            </a:r>
            <a:r>
              <a:rPr lang="en-US" sz="2400" dirty="0">
                <a:cs typeface="Calibri"/>
              </a:rPr>
              <a:t> identifies new imprinted regions in mouse.</a:t>
            </a:r>
          </a:p>
          <a:p>
            <a:pPr>
              <a:buChar char="•"/>
            </a:pPr>
            <a:endParaRPr lang="en-US">
              <a:cs typeface="Calibri"/>
            </a:endParaRPr>
          </a:p>
          <a:p>
            <a:endParaRPr lang="en-US">
              <a:cs typeface="Calibri"/>
            </a:endParaRPr>
          </a:p>
        </p:txBody>
      </p:sp>
    </p:spTree>
    <p:extLst>
      <p:ext uri="{BB962C8B-B14F-4D97-AF65-F5344CB8AC3E}">
        <p14:creationId xmlns:p14="http://schemas.microsoft.com/office/powerpoint/2010/main" val="1783446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screenshot of a social media post&#10;&#10;Description generated with very high confidence">
            <a:extLst>
              <a:ext uri="{FF2B5EF4-FFF2-40B4-BE49-F238E27FC236}">
                <a16:creationId xmlns:a16="http://schemas.microsoft.com/office/drawing/2014/main" id="{7BB3E2A0-1966-440D-B0F8-E7CEBCC8EBF5}"/>
              </a:ext>
            </a:extLst>
          </p:cNvPr>
          <p:cNvPicPr>
            <a:picLocks noChangeAspect="1"/>
          </p:cNvPicPr>
          <p:nvPr/>
        </p:nvPicPr>
        <p:blipFill rotWithShape="1">
          <a:blip r:embed="rId2"/>
          <a:srcRect l="11821" t="8451" r="10858" b="-49"/>
          <a:stretch/>
        </p:blipFill>
        <p:spPr>
          <a:xfrm>
            <a:off x="1161245" y="103165"/>
            <a:ext cx="9489997" cy="6289401"/>
          </a:xfrm>
          <a:prstGeom prst="rect">
            <a:avLst/>
          </a:prstGeom>
        </p:spPr>
      </p:pic>
    </p:spTree>
    <p:extLst>
      <p:ext uri="{BB962C8B-B14F-4D97-AF65-F5344CB8AC3E}">
        <p14:creationId xmlns:p14="http://schemas.microsoft.com/office/powerpoint/2010/main" val="2313972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F3B3D-782E-4D56-AE86-5EC9FFC0DF92}"/>
              </a:ext>
            </a:extLst>
          </p:cNvPr>
          <p:cNvSpPr>
            <a:spLocks noGrp="1"/>
          </p:cNvSpPr>
          <p:nvPr>
            <p:ph type="title"/>
          </p:nvPr>
        </p:nvSpPr>
        <p:spPr/>
        <p:txBody>
          <a:bodyPr/>
          <a:lstStyle/>
          <a:p>
            <a:r>
              <a:rPr lang="en-US" dirty="0">
                <a:cs typeface="Calibri Light"/>
              </a:rPr>
              <a:t>Long reads allow parent assignment</a:t>
            </a:r>
            <a:endParaRPr lang="en-US" dirty="0"/>
          </a:p>
        </p:txBody>
      </p:sp>
      <p:pic>
        <p:nvPicPr>
          <p:cNvPr id="3" name="Picture 3" descr="A picture containing stationary, writing implement&#10;&#10;Description generated with high confidence">
            <a:extLst>
              <a:ext uri="{FF2B5EF4-FFF2-40B4-BE49-F238E27FC236}">
                <a16:creationId xmlns:a16="http://schemas.microsoft.com/office/drawing/2014/main" id="{0440227D-BED6-4190-B727-5EC8C13DD8BC}"/>
              </a:ext>
            </a:extLst>
          </p:cNvPr>
          <p:cNvPicPr>
            <a:picLocks noChangeAspect="1"/>
          </p:cNvPicPr>
          <p:nvPr/>
        </p:nvPicPr>
        <p:blipFill rotWithShape="1">
          <a:blip r:embed="rId2"/>
          <a:srcRect r="-137" b="51392"/>
          <a:stretch/>
        </p:blipFill>
        <p:spPr>
          <a:xfrm>
            <a:off x="764146" y="2005530"/>
            <a:ext cx="10599321" cy="3291019"/>
          </a:xfrm>
          <a:prstGeom prst="rect">
            <a:avLst/>
          </a:prstGeom>
        </p:spPr>
      </p:pic>
      <p:sp>
        <p:nvSpPr>
          <p:cNvPr id="5" name="TextBox 4">
            <a:extLst>
              <a:ext uri="{FF2B5EF4-FFF2-40B4-BE49-F238E27FC236}">
                <a16:creationId xmlns:a16="http://schemas.microsoft.com/office/drawing/2014/main" id="{80C623B6-9B3F-4C55-9FCC-D9727A9D679B}"/>
              </a:ext>
            </a:extLst>
          </p:cNvPr>
          <p:cNvSpPr txBox="1"/>
          <p:nvPr/>
        </p:nvSpPr>
        <p:spPr>
          <a:xfrm>
            <a:off x="1193442" y="5808372"/>
            <a:ext cx="8431369"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Filtered = could not be assigned with sufficiently high confidence</a:t>
            </a:r>
          </a:p>
          <a:p>
            <a:r>
              <a:rPr lang="en-US" dirty="0">
                <a:cs typeface="Calibri"/>
              </a:rPr>
              <a:t>Unassignable = no genetic difference between maternal and paternal genotypes</a:t>
            </a:r>
          </a:p>
        </p:txBody>
      </p:sp>
    </p:spTree>
    <p:extLst>
      <p:ext uri="{BB962C8B-B14F-4D97-AF65-F5344CB8AC3E}">
        <p14:creationId xmlns:p14="http://schemas.microsoft.com/office/powerpoint/2010/main" val="31384032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79D8E-1FD0-4A10-9290-FB8A256749E4}"/>
              </a:ext>
            </a:extLst>
          </p:cNvPr>
          <p:cNvSpPr>
            <a:spLocks noGrp="1"/>
          </p:cNvSpPr>
          <p:nvPr>
            <p:ph type="title"/>
          </p:nvPr>
        </p:nvSpPr>
        <p:spPr/>
        <p:txBody>
          <a:bodyPr/>
          <a:lstStyle/>
          <a:p>
            <a:r>
              <a:rPr lang="en-US" dirty="0">
                <a:cs typeface="Calibri Light"/>
              </a:rPr>
              <a:t>Old ICRs confirmed, some new discovered</a:t>
            </a:r>
            <a:endParaRPr lang="en-US" dirty="0"/>
          </a:p>
        </p:txBody>
      </p:sp>
      <p:pic>
        <p:nvPicPr>
          <p:cNvPr id="3" name="Picture 3" descr="A close up of a map&#10;&#10;Description generated with high confidence">
            <a:extLst>
              <a:ext uri="{FF2B5EF4-FFF2-40B4-BE49-F238E27FC236}">
                <a16:creationId xmlns:a16="http://schemas.microsoft.com/office/drawing/2014/main" id="{3C7B9FE5-DB90-4CCC-84C2-F8F133590BAA}"/>
              </a:ext>
            </a:extLst>
          </p:cNvPr>
          <p:cNvPicPr>
            <a:picLocks noChangeAspect="1"/>
          </p:cNvPicPr>
          <p:nvPr/>
        </p:nvPicPr>
        <p:blipFill rotWithShape="1">
          <a:blip r:embed="rId2"/>
          <a:srcRect r="48822" b="277"/>
          <a:stretch/>
        </p:blipFill>
        <p:spPr>
          <a:xfrm>
            <a:off x="774880" y="1834296"/>
            <a:ext cx="4103073" cy="4831489"/>
          </a:xfrm>
          <a:prstGeom prst="rect">
            <a:avLst/>
          </a:prstGeom>
        </p:spPr>
      </p:pic>
      <p:sp>
        <p:nvSpPr>
          <p:cNvPr id="5" name="TextBox 4">
            <a:extLst>
              <a:ext uri="{FF2B5EF4-FFF2-40B4-BE49-F238E27FC236}">
                <a16:creationId xmlns:a16="http://schemas.microsoft.com/office/drawing/2014/main" id="{C3C8E08E-C364-4066-A971-E50B931EE1DC}"/>
              </a:ext>
            </a:extLst>
          </p:cNvPr>
          <p:cNvSpPr txBox="1"/>
          <p:nvPr/>
        </p:nvSpPr>
        <p:spPr>
          <a:xfrm>
            <a:off x="6420118" y="3125273"/>
            <a:ext cx="2743200" cy="203132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2A2A2A"/>
                </a:solidFill>
                <a:latin typeface="Merriweather"/>
              </a:rPr>
              <a:t>Of the 20 highest ranking DMRs, 15 corresponded to known ICRs.</a:t>
            </a:r>
          </a:p>
          <a:p>
            <a:endParaRPr lang="en-US" dirty="0">
              <a:solidFill>
                <a:srgbClr val="2A2A2A"/>
              </a:solidFill>
              <a:latin typeface="Merriweather"/>
            </a:endParaRPr>
          </a:p>
          <a:p>
            <a:r>
              <a:rPr lang="en-US" dirty="0">
                <a:solidFill>
                  <a:srgbClr val="2A2A2A"/>
                </a:solidFill>
                <a:latin typeface="Merriweather"/>
              </a:rPr>
              <a:t>They identified 309 DMRs with parent-of-origin differences.</a:t>
            </a:r>
          </a:p>
        </p:txBody>
      </p:sp>
    </p:spTree>
    <p:extLst>
      <p:ext uri="{BB962C8B-B14F-4D97-AF65-F5344CB8AC3E}">
        <p14:creationId xmlns:p14="http://schemas.microsoft.com/office/powerpoint/2010/main" val="4266654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11447-C17F-43A6-BBF7-10824039478D}"/>
              </a:ext>
            </a:extLst>
          </p:cNvPr>
          <p:cNvSpPr>
            <a:spLocks noGrp="1"/>
          </p:cNvSpPr>
          <p:nvPr>
            <p:ph type="title"/>
          </p:nvPr>
        </p:nvSpPr>
        <p:spPr/>
        <p:txBody>
          <a:bodyPr/>
          <a:lstStyle/>
          <a:p>
            <a:r>
              <a:rPr lang="en-US" dirty="0">
                <a:cs typeface="Calibri Light"/>
              </a:rPr>
              <a:t>Candidate gene studies</a:t>
            </a:r>
            <a:endParaRPr lang="en-US" dirty="0"/>
          </a:p>
        </p:txBody>
      </p:sp>
      <p:sp>
        <p:nvSpPr>
          <p:cNvPr id="3" name="TextBox 2">
            <a:extLst>
              <a:ext uri="{FF2B5EF4-FFF2-40B4-BE49-F238E27FC236}">
                <a16:creationId xmlns:a16="http://schemas.microsoft.com/office/drawing/2014/main" id="{C508A7B9-7A11-49C9-8DDE-B144601DC310}"/>
              </a:ext>
            </a:extLst>
          </p:cNvPr>
          <p:cNvSpPr txBox="1"/>
          <p:nvPr/>
        </p:nvSpPr>
        <p:spPr>
          <a:xfrm>
            <a:off x="839273" y="1901780"/>
            <a:ext cx="10502721" cy="193899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400" dirty="0">
                <a:cs typeface="Calibri"/>
                <a:hlinkClick r:id="rId2"/>
              </a:rPr>
              <a:t>BDNF</a:t>
            </a:r>
            <a:r>
              <a:rPr lang="en-US" sz="2400" dirty="0">
                <a:cs typeface="Calibri"/>
              </a:rPr>
              <a:t> associated with combat and exercise in veterans.</a:t>
            </a:r>
          </a:p>
          <a:p>
            <a:pPr marL="285750" indent="-285750">
              <a:buFont typeface="Arial"/>
              <a:buChar char="•"/>
            </a:pPr>
            <a:endParaRPr lang="en-US" sz="2400" dirty="0">
              <a:cs typeface="Calibri"/>
            </a:endParaRPr>
          </a:p>
          <a:p>
            <a:pPr marL="285750" indent="-285750">
              <a:buFont typeface="Arial"/>
              <a:buChar char="•"/>
            </a:pPr>
            <a:endParaRPr lang="en-US" sz="2400" dirty="0">
              <a:cs typeface="Calibri"/>
            </a:endParaRPr>
          </a:p>
          <a:p>
            <a:pPr marL="285750" indent="-285750">
              <a:buFont typeface="Arial"/>
              <a:buChar char="•"/>
            </a:pPr>
            <a:endParaRPr lang="en-US" sz="2400" dirty="0">
              <a:cs typeface="Calibri"/>
            </a:endParaRPr>
          </a:p>
          <a:p>
            <a:r>
              <a:rPr lang="en-US" sz="2400" dirty="0">
                <a:cs typeface="Calibri"/>
              </a:rPr>
              <a:t>Is it okay to do candidate gene studies using genome-wide </a:t>
            </a:r>
            <a:r>
              <a:rPr lang="en-US" sz="2400" dirty="0" err="1">
                <a:cs typeface="Calibri"/>
              </a:rPr>
              <a:t>DNAm</a:t>
            </a:r>
            <a:r>
              <a:rPr lang="en-US" sz="2400" dirty="0">
                <a:cs typeface="Calibri"/>
              </a:rPr>
              <a:t> profiles?</a:t>
            </a:r>
          </a:p>
        </p:txBody>
      </p:sp>
    </p:spTree>
    <p:extLst>
      <p:ext uri="{BB962C8B-B14F-4D97-AF65-F5344CB8AC3E}">
        <p14:creationId xmlns:p14="http://schemas.microsoft.com/office/powerpoint/2010/main" val="3819737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9F64-3F49-4106-9509-50C593949A38}"/>
              </a:ext>
            </a:extLst>
          </p:cNvPr>
          <p:cNvSpPr>
            <a:spLocks noGrp="1"/>
          </p:cNvSpPr>
          <p:nvPr>
            <p:ph type="title"/>
          </p:nvPr>
        </p:nvSpPr>
        <p:spPr/>
        <p:txBody>
          <a:bodyPr/>
          <a:lstStyle/>
          <a:p>
            <a:r>
              <a:rPr lang="en-US" dirty="0">
                <a:cs typeface="Calibri Light"/>
              </a:rPr>
              <a:t>EWAS</a:t>
            </a:r>
            <a:endParaRPr lang="en-US" dirty="0"/>
          </a:p>
        </p:txBody>
      </p:sp>
      <p:sp>
        <p:nvSpPr>
          <p:cNvPr id="3" name="TextBox 2">
            <a:extLst>
              <a:ext uri="{FF2B5EF4-FFF2-40B4-BE49-F238E27FC236}">
                <a16:creationId xmlns:a16="http://schemas.microsoft.com/office/drawing/2014/main" id="{F91A7DE2-95CE-4157-A286-8E9A1559379E}"/>
              </a:ext>
            </a:extLst>
          </p:cNvPr>
          <p:cNvSpPr txBox="1"/>
          <p:nvPr/>
        </p:nvSpPr>
        <p:spPr>
          <a:xfrm>
            <a:off x="839273" y="1483218"/>
            <a:ext cx="5297509" cy="480131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cs typeface="Calibri"/>
                <a:hlinkClick r:id="rId2"/>
              </a:rPr>
              <a:t>Air pollution</a:t>
            </a:r>
            <a:r>
              <a:rPr lang="en-US" dirty="0">
                <a:cs typeface="Calibri"/>
              </a:rPr>
              <a:t> in cord and placenta. </a:t>
            </a:r>
            <a:endParaRPr lang="en-US" b="1" dirty="0">
              <a:cs typeface="Calibri"/>
            </a:endParaRPr>
          </a:p>
          <a:p>
            <a:pPr marL="285750" indent="-285750">
              <a:buFont typeface="Arial"/>
              <a:buChar char="•"/>
            </a:pPr>
            <a:r>
              <a:rPr lang="en-US" dirty="0">
                <a:cs typeface="Calibri"/>
                <a:hlinkClick r:id="rId3"/>
              </a:rPr>
              <a:t>Air pollution</a:t>
            </a:r>
            <a:r>
              <a:rPr lang="en-US" dirty="0">
                <a:cs typeface="Calibri"/>
              </a:rPr>
              <a:t> in adult peripheral blood.</a:t>
            </a:r>
          </a:p>
          <a:p>
            <a:pPr marL="285750" indent="-285750">
              <a:buFont typeface="Arial"/>
              <a:buChar char="•"/>
            </a:pPr>
            <a:r>
              <a:rPr lang="en-US" dirty="0">
                <a:cs typeface="Calibri"/>
                <a:hlinkClick r:id="rId4"/>
              </a:rPr>
              <a:t>Alcohol use disorder</a:t>
            </a:r>
            <a:r>
              <a:rPr lang="en-US" dirty="0">
                <a:cs typeface="Calibri"/>
              </a:rPr>
              <a:t> associated with CpG sites associated with brain insular surface area.</a:t>
            </a:r>
          </a:p>
          <a:p>
            <a:pPr marL="285750" indent="-285750">
              <a:buFont typeface="Arial"/>
              <a:buChar char="•"/>
            </a:pPr>
            <a:r>
              <a:rPr lang="en-US" dirty="0">
                <a:cs typeface="Calibri"/>
                <a:hlinkClick r:id="rId5"/>
              </a:rPr>
              <a:t>Orofacial clefts</a:t>
            </a:r>
            <a:r>
              <a:rPr lang="en-US" dirty="0">
                <a:cs typeface="Calibri"/>
              </a:rPr>
              <a:t> and newborn blood. </a:t>
            </a:r>
            <a:br>
              <a:rPr lang="en-US" dirty="0">
                <a:cs typeface="Calibri"/>
              </a:rPr>
            </a:br>
            <a:r>
              <a:rPr lang="en-US" dirty="0">
                <a:cs typeface="Calibri"/>
              </a:rPr>
              <a:t>Fail to replicate findings based on </a:t>
            </a:r>
            <a:r>
              <a:rPr lang="en-US" dirty="0">
                <a:cs typeface="Calibri"/>
                <a:hlinkClick r:id="rId6"/>
              </a:rPr>
              <a:t>ALSPAC</a:t>
            </a:r>
            <a:r>
              <a:rPr lang="en-US" dirty="0">
                <a:cs typeface="Calibri"/>
              </a:rPr>
              <a:t> and the </a:t>
            </a:r>
            <a:r>
              <a:rPr lang="en-US" dirty="0">
                <a:cs typeface="Calibri"/>
                <a:hlinkClick r:id="rId7"/>
              </a:rPr>
              <a:t>Cleft Collective</a:t>
            </a:r>
            <a:r>
              <a:rPr lang="en-US" dirty="0">
                <a:cs typeface="Calibri"/>
              </a:rPr>
              <a:t>. </a:t>
            </a:r>
          </a:p>
          <a:p>
            <a:pPr marL="285750" indent="-285750">
              <a:buFont typeface="Arial"/>
              <a:buChar char="•"/>
            </a:pPr>
            <a:r>
              <a:rPr lang="en-US" dirty="0">
                <a:cs typeface="Calibri"/>
                <a:hlinkClick r:id="rId8"/>
              </a:rPr>
              <a:t>Preterm birth</a:t>
            </a:r>
            <a:r>
              <a:rPr lang="en-US" dirty="0">
                <a:cs typeface="Calibri"/>
              </a:rPr>
              <a:t> and maternal blood. </a:t>
            </a:r>
            <a:br>
              <a:rPr lang="en-US" dirty="0">
                <a:cs typeface="Calibri"/>
              </a:rPr>
            </a:br>
            <a:r>
              <a:rPr lang="en-US" dirty="0">
                <a:cs typeface="Calibri"/>
              </a:rPr>
              <a:t>Includes whole genome sequencing and RNA-seq.</a:t>
            </a:r>
          </a:p>
          <a:p>
            <a:pPr marL="285750" indent="-285750">
              <a:buFont typeface="Arial"/>
              <a:buChar char="•"/>
            </a:pPr>
            <a:r>
              <a:rPr lang="en-US" dirty="0">
                <a:cs typeface="Calibri"/>
                <a:hlinkClick r:id="rId9"/>
              </a:rPr>
              <a:t>Periodontitis</a:t>
            </a:r>
            <a:r>
              <a:rPr lang="en-US" dirty="0">
                <a:cs typeface="Calibri"/>
              </a:rPr>
              <a:t> in blood, buccal and adipose tissue (Twins UK).</a:t>
            </a:r>
          </a:p>
          <a:p>
            <a:pPr marL="285750" indent="-285750">
              <a:buFont typeface="Arial"/>
              <a:buChar char="•"/>
            </a:pPr>
            <a:r>
              <a:rPr lang="en-US" dirty="0">
                <a:cs typeface="Calibri"/>
                <a:hlinkClick r:id="rId10"/>
              </a:rPr>
              <a:t>Childhood lung function and risks of asthma and COPD</a:t>
            </a:r>
            <a:r>
              <a:rPr lang="en-US" dirty="0">
                <a:cs typeface="Calibri"/>
              </a:rPr>
              <a:t> in cord blood (meta-analysis of 5 cohorts).  </a:t>
            </a:r>
            <a:br>
              <a:rPr lang="en-US" dirty="0">
                <a:cs typeface="Calibri"/>
              </a:rPr>
            </a:br>
            <a:r>
              <a:rPr lang="en-US" dirty="0">
                <a:cs typeface="Calibri"/>
              </a:rPr>
              <a:t>The approach used is prone to false positives.</a:t>
            </a:r>
          </a:p>
          <a:p>
            <a:pPr marL="285750" indent="-285750">
              <a:buFont typeface="Arial"/>
              <a:buChar char="•"/>
            </a:pPr>
            <a:r>
              <a:rPr lang="en-US" dirty="0">
                <a:cs typeface="Calibri"/>
                <a:hlinkClick r:id="rId11"/>
              </a:rPr>
              <a:t>BMI and adolescent</a:t>
            </a:r>
            <a:r>
              <a:rPr lang="en-US" dirty="0">
                <a:cs typeface="Calibri"/>
              </a:rPr>
              <a:t> peripheral blood leukocytes. </a:t>
            </a:r>
            <a:br>
              <a:rPr lang="en-US" dirty="0">
                <a:cs typeface="Calibri"/>
              </a:rPr>
            </a:br>
            <a:r>
              <a:rPr lang="en-US" dirty="0">
                <a:cs typeface="Calibri"/>
              </a:rPr>
              <a:t>No tests survive adjustment for multiple tests, but functions of top genes 'make sense'.</a:t>
            </a:r>
          </a:p>
        </p:txBody>
      </p:sp>
      <p:sp>
        <p:nvSpPr>
          <p:cNvPr id="4" name="TextBox 3">
            <a:extLst>
              <a:ext uri="{FF2B5EF4-FFF2-40B4-BE49-F238E27FC236}">
                <a16:creationId xmlns:a16="http://schemas.microsoft.com/office/drawing/2014/main" id="{3458B28E-4992-4618-A264-48ECF76D766A}"/>
              </a:ext>
            </a:extLst>
          </p:cNvPr>
          <p:cNvSpPr txBox="1"/>
          <p:nvPr/>
        </p:nvSpPr>
        <p:spPr>
          <a:xfrm>
            <a:off x="6516710" y="1483217"/>
            <a:ext cx="5297510" cy="480131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dirty="0">
                <a:solidFill>
                  <a:srgbClr val="0563C1"/>
                </a:solidFill>
                <a:cs typeface="Arial"/>
                <a:hlinkClick r:id="rId12"/>
              </a:rPr>
              <a:t>Socio-economic position</a:t>
            </a:r>
            <a:r>
              <a:rPr lang="en-US" dirty="0">
                <a:cs typeface="Arial"/>
              </a:rPr>
              <a:t> in young adult blood.​</a:t>
            </a:r>
            <a:br>
              <a:rPr lang="en-US" dirty="0">
                <a:cs typeface="Arial"/>
              </a:rPr>
            </a:br>
            <a:r>
              <a:rPr lang="en-US" dirty="0">
                <a:cs typeface="Arial"/>
              </a:rPr>
              <a:t>2546 associations! Study performed in a non-affluent Philippine population.​</a:t>
            </a:r>
            <a:endParaRPr lang="en-US">
              <a:cs typeface="Calibri" panose="020F0502020204030204"/>
            </a:endParaRPr>
          </a:p>
          <a:p>
            <a:pPr marL="285750" indent="-285750">
              <a:buFont typeface="Arial"/>
              <a:buChar char="•"/>
            </a:pPr>
            <a:r>
              <a:rPr lang="en-US" dirty="0">
                <a:solidFill>
                  <a:srgbClr val="0563C1"/>
                </a:solidFill>
                <a:cs typeface="Arial"/>
                <a:hlinkClick r:id="rId13"/>
              </a:rPr>
              <a:t>Paternal pre-pregnancy obesity</a:t>
            </a:r>
            <a:r>
              <a:rPr lang="en-US" dirty="0">
                <a:cs typeface="Arial"/>
              </a:rPr>
              <a:t> and offspring cord blood.​</a:t>
            </a:r>
            <a:br>
              <a:rPr lang="en-US" dirty="0">
                <a:cs typeface="Arial"/>
              </a:rPr>
            </a:br>
            <a:r>
              <a:rPr lang="en-US" dirty="0">
                <a:cs typeface="Arial"/>
              </a:rPr>
              <a:t>Observed sex-specific associations.  However, strongest association TAPBP was not replicated.​</a:t>
            </a:r>
          </a:p>
          <a:p>
            <a:pPr marL="285750" indent="-285750">
              <a:buFont typeface="Arial"/>
              <a:buChar char="•"/>
            </a:pPr>
            <a:r>
              <a:rPr lang="en-US" dirty="0">
                <a:solidFill>
                  <a:srgbClr val="0563C1"/>
                </a:solidFill>
                <a:cs typeface="Arial"/>
                <a:hlinkClick r:id="rId14"/>
              </a:rPr>
              <a:t>Insulin resistance</a:t>
            </a:r>
            <a:r>
              <a:rPr lang="en-US" dirty="0">
                <a:cs typeface="Arial"/>
              </a:rPr>
              <a:t> and peripheral blood.​</a:t>
            </a:r>
            <a:br>
              <a:rPr lang="en-US" dirty="0">
                <a:cs typeface="Arial"/>
              </a:rPr>
            </a:br>
            <a:r>
              <a:rPr lang="en-US" dirty="0">
                <a:cs typeface="Arial"/>
              </a:rPr>
              <a:t>798 CpG site associations observed!​</a:t>
            </a:r>
          </a:p>
          <a:p>
            <a:pPr marL="285750" indent="-285750">
              <a:buFont typeface="Arial"/>
              <a:buChar char="•"/>
            </a:pPr>
            <a:r>
              <a:rPr lang="en-US" dirty="0">
                <a:solidFill>
                  <a:srgbClr val="0563C1"/>
                </a:solidFill>
                <a:cs typeface="Arial"/>
                <a:hlinkClick r:id="rId15"/>
              </a:rPr>
              <a:t>Hepatic fat</a:t>
            </a:r>
            <a:r>
              <a:rPr lang="en-US" dirty="0">
                <a:cs typeface="Arial"/>
              </a:rPr>
              <a:t> and peripheral blood.​</a:t>
            </a:r>
            <a:br>
              <a:rPr lang="en-US" dirty="0">
                <a:cs typeface="Arial"/>
              </a:rPr>
            </a:br>
            <a:r>
              <a:rPr lang="en-US" dirty="0">
                <a:cs typeface="Arial"/>
              </a:rPr>
              <a:t>Observe 22 CpG site associations in 3,400 European, 401 Hispanic and 724 African ancestry participants.​</a:t>
            </a:r>
          </a:p>
          <a:p>
            <a:pPr marL="285750" indent="-285750">
              <a:buFont typeface="Arial"/>
              <a:buChar char="•"/>
            </a:pPr>
            <a:r>
              <a:rPr lang="en-US" dirty="0">
                <a:solidFill>
                  <a:srgbClr val="0563C1"/>
                </a:solidFill>
                <a:cs typeface="Arial"/>
                <a:hlinkClick r:id="rId16"/>
              </a:rPr>
              <a:t>Folic acid supplementation</a:t>
            </a:r>
            <a:r>
              <a:rPr lang="en-US" dirty="0">
                <a:cs typeface="Arial"/>
              </a:rPr>
              <a:t> during pregnancy (RCT) linked to differentially methylated regulator of ZPF57 in cord blood.​</a:t>
            </a:r>
          </a:p>
        </p:txBody>
      </p:sp>
    </p:spTree>
    <p:extLst>
      <p:ext uri="{BB962C8B-B14F-4D97-AF65-F5344CB8AC3E}">
        <p14:creationId xmlns:p14="http://schemas.microsoft.com/office/powerpoint/2010/main" val="1755545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A screenshot of a social media post&#10;&#10;Description generated with very high confidence">
            <a:extLst>
              <a:ext uri="{FF2B5EF4-FFF2-40B4-BE49-F238E27FC236}">
                <a16:creationId xmlns:a16="http://schemas.microsoft.com/office/drawing/2014/main" id="{0094907F-94E7-4530-8FEC-50FD4B2AB262}"/>
              </a:ext>
            </a:extLst>
          </p:cNvPr>
          <p:cNvPicPr>
            <a:picLocks noChangeAspect="1"/>
          </p:cNvPicPr>
          <p:nvPr/>
        </p:nvPicPr>
        <p:blipFill rotWithShape="1">
          <a:blip r:embed="rId2"/>
          <a:srcRect l="11899" t="7512" r="16185" b="-49"/>
          <a:stretch/>
        </p:blipFill>
        <p:spPr>
          <a:xfrm>
            <a:off x="1429555" y="-4159"/>
            <a:ext cx="9438417" cy="6815368"/>
          </a:xfrm>
          <a:prstGeom prst="rect">
            <a:avLst/>
          </a:prstGeom>
        </p:spPr>
      </p:pic>
    </p:spTree>
    <p:extLst>
      <p:ext uri="{BB962C8B-B14F-4D97-AF65-F5344CB8AC3E}">
        <p14:creationId xmlns:p14="http://schemas.microsoft.com/office/powerpoint/2010/main" val="30458715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131FFED4-D3BA-4F98-A0F3-ACA9DB650CE3}"/>
              </a:ext>
            </a:extLst>
          </p:cNvPr>
          <p:cNvGraphicFramePr>
            <a:graphicFrameLocks noGrp="1"/>
          </p:cNvGraphicFramePr>
          <p:nvPr>
            <p:extLst>
              <p:ext uri="{D42A27DB-BD31-4B8C-83A1-F6EECF244321}">
                <p14:modId xmlns:p14="http://schemas.microsoft.com/office/powerpoint/2010/main" val="3878899205"/>
              </p:ext>
            </p:extLst>
          </p:nvPr>
        </p:nvGraphicFramePr>
        <p:xfrm>
          <a:off x="9946" y="1"/>
          <a:ext cx="12218872" cy="7086600"/>
        </p:xfrm>
        <a:graphic>
          <a:graphicData uri="http://schemas.openxmlformats.org/drawingml/2006/table">
            <a:tbl>
              <a:tblPr firstRow="1" bandRow="1">
                <a:tableStyleId>{5C22544A-7EE6-4342-B048-85BDC9FD1C3A}</a:tableStyleId>
              </a:tblPr>
              <a:tblGrid>
                <a:gridCol w="1811091">
                  <a:extLst>
                    <a:ext uri="{9D8B030D-6E8A-4147-A177-3AD203B41FA5}">
                      <a16:colId xmlns:a16="http://schemas.microsoft.com/office/drawing/2014/main" val="1785442967"/>
                    </a:ext>
                  </a:extLst>
                </a:gridCol>
                <a:gridCol w="1261056">
                  <a:extLst>
                    <a:ext uri="{9D8B030D-6E8A-4147-A177-3AD203B41FA5}">
                      <a16:colId xmlns:a16="http://schemas.microsoft.com/office/drawing/2014/main" val="3439189449"/>
                    </a:ext>
                  </a:extLst>
                </a:gridCol>
                <a:gridCol w="1444088">
                  <a:extLst>
                    <a:ext uri="{9D8B030D-6E8A-4147-A177-3AD203B41FA5}">
                      <a16:colId xmlns:a16="http://schemas.microsoft.com/office/drawing/2014/main" val="1524031826"/>
                    </a:ext>
                  </a:extLst>
                </a:gridCol>
                <a:gridCol w="1593201">
                  <a:extLst>
                    <a:ext uri="{9D8B030D-6E8A-4147-A177-3AD203B41FA5}">
                      <a16:colId xmlns:a16="http://schemas.microsoft.com/office/drawing/2014/main" val="2223678702"/>
                    </a:ext>
                  </a:extLst>
                </a:gridCol>
                <a:gridCol w="1593201">
                  <a:extLst>
                    <a:ext uri="{9D8B030D-6E8A-4147-A177-3AD203B41FA5}">
                      <a16:colId xmlns:a16="http://schemas.microsoft.com/office/drawing/2014/main" val="3649308596"/>
                    </a:ext>
                  </a:extLst>
                </a:gridCol>
                <a:gridCol w="1593201">
                  <a:extLst>
                    <a:ext uri="{9D8B030D-6E8A-4147-A177-3AD203B41FA5}">
                      <a16:colId xmlns:a16="http://schemas.microsoft.com/office/drawing/2014/main" val="2561210137"/>
                    </a:ext>
                  </a:extLst>
                </a:gridCol>
                <a:gridCol w="1593201">
                  <a:extLst>
                    <a:ext uri="{9D8B030D-6E8A-4147-A177-3AD203B41FA5}">
                      <a16:colId xmlns:a16="http://schemas.microsoft.com/office/drawing/2014/main" val="2866349515"/>
                    </a:ext>
                  </a:extLst>
                </a:gridCol>
                <a:gridCol w="1329833">
                  <a:extLst>
                    <a:ext uri="{9D8B030D-6E8A-4147-A177-3AD203B41FA5}">
                      <a16:colId xmlns:a16="http://schemas.microsoft.com/office/drawing/2014/main" val="4258375162"/>
                    </a:ext>
                  </a:extLst>
                </a:gridCol>
              </a:tblGrid>
              <a:tr h="0">
                <a:tc rowSpan="4">
                  <a:txBody>
                    <a:bodyPr/>
                    <a:lstStyle/>
                    <a:p>
                      <a:r>
                        <a:rPr lang="en-US" dirty="0">
                          <a:effectLst/>
                        </a:rPr>
                        <a:t>Clinical phenotype</a:t>
                      </a:r>
                    </a:p>
                  </a:txBody>
                  <a:tcPr marR="142875" marT="114300" marB="114300" anchor="ctr"/>
                </a:tc>
                <a:tc gridSpan="3">
                  <a:txBody>
                    <a:bodyPr/>
                    <a:lstStyle/>
                    <a:p>
                      <a:pPr algn="ctr"/>
                      <a:r>
                        <a:rPr lang="en-US" dirty="0">
                          <a:effectLst/>
                        </a:rPr>
                        <a:t>Genomic</a:t>
                      </a:r>
                    </a:p>
                  </a:txBody>
                  <a:tcPr marL="142875" marR="142875" marT="114300" marB="114300" anchor="ctr"/>
                </a:tc>
                <a:tc hMerge="1">
                  <a:txBody>
                    <a:bodyPr/>
                    <a:lstStyle/>
                    <a:p>
                      <a:endParaRPr lang="en-US"/>
                    </a:p>
                  </a:txBody>
                  <a:tcPr/>
                </a:tc>
                <a:tc hMerge="1">
                  <a:txBody>
                    <a:bodyPr/>
                    <a:lstStyle/>
                    <a:p>
                      <a:endParaRPr lang="en-US"/>
                    </a:p>
                  </a:txBody>
                  <a:tcPr/>
                </a:tc>
                <a:tc gridSpan="4">
                  <a:txBody>
                    <a:bodyPr/>
                    <a:lstStyle/>
                    <a:p>
                      <a:pPr algn="ctr"/>
                      <a:r>
                        <a:rPr lang="en-US" dirty="0">
                          <a:effectLst/>
                        </a:rPr>
                        <a:t>Molecular</a:t>
                      </a:r>
                    </a:p>
                  </a:txBody>
                  <a:tcPr marL="142875" marT="114300" marB="11430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589176322"/>
                  </a:ext>
                </a:extLst>
              </a:tr>
              <a:tr h="0">
                <a:tc vMerge="1">
                  <a:txBody>
                    <a:bodyPr/>
                    <a:lstStyle/>
                    <a:p>
                      <a:endParaRPr lang="en-US"/>
                    </a:p>
                  </a:txBody>
                  <a:tcPr/>
                </a:tc>
                <a:tc>
                  <a:txBody>
                    <a:bodyPr/>
                    <a:lstStyle/>
                    <a:p>
                      <a:pPr algn="ctr"/>
                      <a:r>
                        <a:rPr lang="en-US" dirty="0">
                          <a:effectLst/>
                        </a:rPr>
                        <a:t>FBAT</a:t>
                      </a:r>
                    </a:p>
                  </a:txBody>
                  <a:tcPr marR="142875" marT="114300" marB="114300" anchor="ctr"/>
                </a:tc>
                <a:tc>
                  <a:txBody>
                    <a:bodyPr/>
                    <a:lstStyle/>
                    <a:p>
                      <a:pPr algn="ctr"/>
                      <a:r>
                        <a:rPr lang="en-US" dirty="0">
                          <a:effectLst/>
                        </a:rPr>
                        <a:t>EIGENSTRAT</a:t>
                      </a:r>
                    </a:p>
                  </a:txBody>
                  <a:tcPr marL="142875" marR="142875" marT="114300" marB="114300" anchor="ctr"/>
                </a:tc>
                <a:tc>
                  <a:txBody>
                    <a:bodyPr/>
                    <a:lstStyle/>
                    <a:p>
                      <a:endParaRPr lang="en-US">
                        <a:effectLst/>
                      </a:endParaRPr>
                    </a:p>
                  </a:txBody>
                  <a:tcPr marL="142875" marR="142875" marT="114300" marB="114300" anchor="ctr"/>
                </a:tc>
                <a:tc gridSpan="2">
                  <a:txBody>
                    <a:bodyPr/>
                    <a:lstStyle/>
                    <a:p>
                      <a:pPr algn="ctr"/>
                      <a:r>
                        <a:rPr lang="en-US" dirty="0">
                          <a:effectLst/>
                        </a:rPr>
                        <a:t>DNA methylation</a:t>
                      </a:r>
                    </a:p>
                  </a:txBody>
                  <a:tcPr marL="142875" marR="142875" marT="114300" marB="114300" anchor="ctr"/>
                </a:tc>
                <a:tc hMerge="1">
                  <a:txBody>
                    <a:bodyPr/>
                    <a:lstStyle/>
                    <a:p>
                      <a:endParaRPr lang="en-US"/>
                    </a:p>
                  </a:txBody>
                  <a:tcPr/>
                </a:tc>
                <a:tc>
                  <a:txBody>
                    <a:bodyPr/>
                    <a:lstStyle/>
                    <a:p>
                      <a:pPr algn="ctr"/>
                      <a:r>
                        <a:rPr lang="en-US" dirty="0">
                          <a:effectLst/>
                        </a:rPr>
                        <a:t>mRNA</a:t>
                      </a:r>
                    </a:p>
                  </a:txBody>
                  <a:tcPr marL="142875" marR="142875" marT="114300" marB="114300" anchor="ctr"/>
                </a:tc>
                <a:tc>
                  <a:txBody>
                    <a:bodyPr/>
                    <a:lstStyle/>
                    <a:p>
                      <a:pPr algn="ctr"/>
                      <a:r>
                        <a:rPr lang="en-US" dirty="0">
                          <a:effectLst/>
                        </a:rPr>
                        <a:t>miRNA</a:t>
                      </a:r>
                    </a:p>
                  </a:txBody>
                  <a:tcPr marL="142875" marT="114300" marB="114300" anchor="ctr"/>
                </a:tc>
                <a:extLst>
                  <a:ext uri="{0D108BD9-81ED-4DB2-BD59-A6C34878D82A}">
                    <a16:rowId xmlns:a16="http://schemas.microsoft.com/office/drawing/2014/main" val="1113382048"/>
                  </a:ext>
                </a:extLst>
              </a:tr>
              <a:tr h="0">
                <a:tc vMerge="1">
                  <a:txBody>
                    <a:bodyPr/>
                    <a:lstStyle/>
                    <a:p>
                      <a:endParaRPr lang="en-US"/>
                    </a:p>
                  </a:txBody>
                  <a:tcPr/>
                </a:tc>
                <a:tc>
                  <a:txBody>
                    <a:bodyPr/>
                    <a:lstStyle/>
                    <a:p>
                      <a:pPr algn="ctr"/>
                      <a:r>
                        <a:rPr lang="en-US" dirty="0">
                          <a:effectLst/>
                        </a:rPr>
                        <a:t>Family trio</a:t>
                      </a:r>
                    </a:p>
                  </a:txBody>
                  <a:tcPr marR="142875" marT="114300" marB="114300" anchor="ctr"/>
                </a:tc>
                <a:tc>
                  <a:txBody>
                    <a:bodyPr/>
                    <a:lstStyle/>
                    <a:p>
                      <a:pPr algn="ctr"/>
                      <a:r>
                        <a:rPr lang="en-US" dirty="0">
                          <a:effectLst/>
                        </a:rPr>
                        <a:t>Maternal</a:t>
                      </a:r>
                    </a:p>
                  </a:txBody>
                  <a:tcPr marL="142875" marR="142875" marT="114300" marB="114300" anchor="ctr"/>
                </a:tc>
                <a:tc>
                  <a:txBody>
                    <a:bodyPr/>
                    <a:lstStyle/>
                    <a:p>
                      <a:pPr algn="ctr"/>
                      <a:r>
                        <a:rPr lang="en-US" dirty="0">
                          <a:effectLst/>
                        </a:rPr>
                        <a:t>FBAT </a:t>
                      </a:r>
                      <a:r>
                        <a:rPr lang="en-US" dirty="0"/>
                        <a:t>+ </a:t>
                      </a:r>
                      <a:r>
                        <a:rPr lang="en-US" dirty="0">
                          <a:effectLst/>
                        </a:rPr>
                        <a:t>EIGENSTRAT</a:t>
                      </a:r>
                    </a:p>
                  </a:txBody>
                  <a:tcPr marL="142875" marR="142875" marT="114300" marB="114300" anchor="ctr"/>
                </a:tc>
                <a:tc gridSpan="4">
                  <a:txBody>
                    <a:bodyPr/>
                    <a:lstStyle/>
                    <a:p>
                      <a:pPr algn="ctr"/>
                      <a:r>
                        <a:rPr lang="en-US" dirty="0">
                          <a:effectLst/>
                        </a:rPr>
                        <a:t>Maternal</a:t>
                      </a:r>
                    </a:p>
                  </a:txBody>
                  <a:tcPr marL="142875" marT="114300" marB="11430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58322929"/>
                  </a:ext>
                </a:extLst>
              </a:tr>
              <a:tr h="0">
                <a:tc vMerge="1">
                  <a:txBody>
                    <a:bodyPr/>
                    <a:lstStyle/>
                    <a:p>
                      <a:endParaRPr lang="en-US"/>
                    </a:p>
                  </a:txBody>
                  <a:tcPr/>
                </a:tc>
                <a:tc>
                  <a:txBody>
                    <a:bodyPr/>
                    <a:lstStyle/>
                    <a:p>
                      <a:pPr algn="ctr"/>
                      <a:r>
                        <a:rPr lang="en-US" dirty="0">
                          <a:effectLst/>
                        </a:rPr>
                        <a:t>No. of variants</a:t>
                      </a:r>
                    </a:p>
                  </a:txBody>
                  <a:tcPr marR="142875" marT="114300" marB="114300" anchor="ctr"/>
                </a:tc>
                <a:tc>
                  <a:txBody>
                    <a:bodyPr/>
                    <a:lstStyle/>
                    <a:p>
                      <a:pPr algn="ctr"/>
                      <a:r>
                        <a:rPr lang="en-US" dirty="0">
                          <a:effectLst/>
                        </a:rPr>
                        <a:t>No. of variants</a:t>
                      </a:r>
                    </a:p>
                  </a:txBody>
                  <a:tcPr marL="142875" marR="142875" marT="114300" marB="114300" anchor="ctr"/>
                </a:tc>
                <a:tc>
                  <a:txBody>
                    <a:bodyPr/>
                    <a:lstStyle/>
                    <a:p>
                      <a:pPr algn="ctr"/>
                      <a:r>
                        <a:rPr lang="en-US" dirty="0">
                          <a:effectLst/>
                        </a:rPr>
                        <a:t>No. of genes</a:t>
                      </a:r>
                    </a:p>
                  </a:txBody>
                  <a:tcPr marL="142875" marR="142875" marT="114300" marB="114300" anchor="ctr"/>
                </a:tc>
                <a:tc>
                  <a:txBody>
                    <a:bodyPr/>
                    <a:lstStyle/>
                    <a:p>
                      <a:pPr algn="ctr"/>
                      <a:r>
                        <a:rPr lang="en-US" dirty="0">
                          <a:effectLst/>
                        </a:rPr>
                        <a:t>No. of probes</a:t>
                      </a:r>
                    </a:p>
                  </a:txBody>
                  <a:tcPr marL="142875" marR="142875" marT="114300" marB="114300" anchor="ctr"/>
                </a:tc>
                <a:tc>
                  <a:txBody>
                    <a:bodyPr/>
                    <a:lstStyle/>
                    <a:p>
                      <a:pPr algn="ctr"/>
                      <a:r>
                        <a:rPr lang="en-US" dirty="0">
                          <a:effectLst/>
                        </a:rPr>
                        <a:t>No. of genes</a:t>
                      </a:r>
                    </a:p>
                  </a:txBody>
                  <a:tcPr marL="142875" marR="142875" marT="114300" marB="114300" anchor="ctr"/>
                </a:tc>
                <a:tc>
                  <a:txBody>
                    <a:bodyPr/>
                    <a:lstStyle/>
                    <a:p>
                      <a:pPr algn="ctr"/>
                      <a:r>
                        <a:rPr lang="en-US" dirty="0">
                          <a:effectLst/>
                        </a:rPr>
                        <a:t>No. of genes</a:t>
                      </a:r>
                    </a:p>
                  </a:txBody>
                  <a:tcPr marL="142875" marR="142875" marT="114300" marB="114300" anchor="ctr"/>
                </a:tc>
                <a:tc>
                  <a:txBody>
                    <a:bodyPr/>
                    <a:lstStyle/>
                    <a:p>
                      <a:pPr algn="ctr"/>
                      <a:r>
                        <a:rPr lang="en-US" dirty="0">
                          <a:effectLst/>
                        </a:rPr>
                        <a:t>No. of miRNAs</a:t>
                      </a:r>
                    </a:p>
                  </a:txBody>
                  <a:tcPr marL="142875" marT="114300" marB="114300" anchor="ctr"/>
                </a:tc>
                <a:extLst>
                  <a:ext uri="{0D108BD9-81ED-4DB2-BD59-A6C34878D82A}">
                    <a16:rowId xmlns:a16="http://schemas.microsoft.com/office/drawing/2014/main" val="1987286327"/>
                  </a:ext>
                </a:extLst>
              </a:tr>
              <a:tr h="0">
                <a:tc>
                  <a:txBody>
                    <a:bodyPr/>
                    <a:lstStyle/>
                    <a:p>
                      <a:r>
                        <a:rPr lang="en-US" dirty="0">
                          <a:effectLst/>
                        </a:rPr>
                        <a:t>PTB</a:t>
                      </a:r>
                    </a:p>
                  </a:txBody>
                  <a:tcPr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2</a:t>
                      </a:r>
                    </a:p>
                  </a:txBody>
                  <a:tcPr marL="142875" marR="142875" marT="114300" marB="114300" anchor="ctr"/>
                </a:tc>
                <a:tc>
                  <a:txBody>
                    <a:bodyPr/>
                    <a:lstStyle/>
                    <a:p>
                      <a:r>
                        <a:rPr lang="en-US" dirty="0">
                          <a:effectLst/>
                        </a:rPr>
                        <a:t>2</a:t>
                      </a:r>
                    </a:p>
                  </a:txBody>
                  <a:tcPr marL="142875" marR="142875" marT="114300" marB="114300" anchor="ctr"/>
                </a:tc>
                <a:tc>
                  <a:txBody>
                    <a:bodyPr/>
                    <a:lstStyle/>
                    <a:p>
                      <a:r>
                        <a:rPr lang="en-US" dirty="0">
                          <a:effectLst/>
                        </a:rPr>
                        <a:t>215</a:t>
                      </a:r>
                      <a:r>
                        <a:rPr lang="en-US" dirty="0">
                          <a:effectLst/>
                          <a:hlinkClick r:id="rId2"/>
                        </a:rPr>
                        <a:t>*</a:t>
                      </a:r>
                      <a:r>
                        <a:rPr lang="en-US" dirty="0">
                          <a:effectLst/>
                        </a:rPr>
                        <a:t>,</a:t>
                      </a:r>
                      <a:r>
                        <a:rPr lang="en-US" dirty="0">
                          <a:effectLst/>
                          <a:hlinkClick r:id="rId3"/>
                        </a:rPr>
                        <a:t>†</a:t>
                      </a:r>
                      <a:r>
                        <a:rPr lang="en-US" dirty="0">
                          <a:effectLst/>
                        </a:rPr>
                        <a:t>,</a:t>
                      </a:r>
                      <a:r>
                        <a:rPr lang="en-US" dirty="0">
                          <a:effectLst/>
                          <a:hlinkClick r:id="rId4"/>
                        </a:rPr>
                        <a:t>‡</a:t>
                      </a:r>
                      <a:endParaRPr lang="en-US" dirty="0">
                        <a:effectLst/>
                      </a:endParaRPr>
                    </a:p>
                  </a:txBody>
                  <a:tcPr marL="142875" marR="142875" marT="114300" marB="114300" anchor="ctr"/>
                </a:tc>
                <a:tc>
                  <a:txBody>
                    <a:bodyPr/>
                    <a:lstStyle/>
                    <a:p>
                      <a:r>
                        <a:rPr lang="en-US" dirty="0">
                          <a:effectLst/>
                        </a:rPr>
                        <a:t>—</a:t>
                      </a:r>
                    </a:p>
                  </a:txBody>
                  <a:tcPr marL="142875" marT="114300" marB="114300" anchor="ctr"/>
                </a:tc>
                <a:extLst>
                  <a:ext uri="{0D108BD9-81ED-4DB2-BD59-A6C34878D82A}">
                    <a16:rowId xmlns:a16="http://schemas.microsoft.com/office/drawing/2014/main" val="1698804961"/>
                  </a:ext>
                </a:extLst>
              </a:tr>
              <a:tr h="0">
                <a:tc>
                  <a:txBody>
                    <a:bodyPr/>
                    <a:lstStyle/>
                    <a:p>
                      <a:r>
                        <a:rPr lang="en-US" dirty="0">
                          <a:effectLst/>
                        </a:rPr>
                        <a:t>EPTB</a:t>
                      </a:r>
                    </a:p>
                  </a:txBody>
                  <a:tcPr marR="142875" marT="114300" marB="114300" anchor="ctr"/>
                </a:tc>
                <a:tc>
                  <a:txBody>
                    <a:bodyPr/>
                    <a:lstStyle/>
                    <a:p>
                      <a:r>
                        <a:rPr lang="en-US" dirty="0">
                          <a:effectLst/>
                        </a:rPr>
                        <a:t>3</a:t>
                      </a:r>
                    </a:p>
                  </a:txBody>
                  <a:tcPr marL="142875" marR="142875" marT="114300" marB="114300" anchor="ctr"/>
                </a:tc>
                <a:tc>
                  <a:txBody>
                    <a:bodyPr/>
                    <a:lstStyle/>
                    <a:p>
                      <a:r>
                        <a:rPr lang="en-US" dirty="0">
                          <a:effectLst/>
                        </a:rPr>
                        <a:t>42</a:t>
                      </a:r>
                    </a:p>
                  </a:txBody>
                  <a:tcPr marL="142875" marR="142875" marT="114300" marB="114300" anchor="ctr"/>
                </a:tc>
                <a:tc>
                  <a:txBody>
                    <a:bodyPr/>
                    <a:lstStyle/>
                    <a:p>
                      <a:r>
                        <a:rPr lang="en-US" dirty="0">
                          <a:effectLst/>
                        </a:rPr>
                        <a:t>7</a:t>
                      </a:r>
                    </a:p>
                  </a:txBody>
                  <a:tcPr marL="142875" marR="142875" marT="114300" marB="114300" anchor="ctr"/>
                </a:tc>
                <a:tc>
                  <a:txBody>
                    <a:bodyPr/>
                    <a:lstStyle/>
                    <a:p>
                      <a:r>
                        <a:rPr lang="en-US" dirty="0">
                          <a:effectLst/>
                        </a:rPr>
                        <a:t>273</a:t>
                      </a:r>
                    </a:p>
                  </a:txBody>
                  <a:tcPr marL="142875" marR="142875" marT="114300" marB="114300" anchor="ctr"/>
                </a:tc>
                <a:tc>
                  <a:txBody>
                    <a:bodyPr/>
                    <a:lstStyle/>
                    <a:p>
                      <a:r>
                        <a:rPr lang="en-US" dirty="0">
                          <a:effectLst/>
                        </a:rPr>
                        <a:t>258</a:t>
                      </a:r>
                      <a:r>
                        <a:rPr lang="en-US" dirty="0">
                          <a:effectLst/>
                          <a:hlinkClick r:id="rId2"/>
                        </a:rPr>
                        <a:t>*</a:t>
                      </a:r>
                      <a:endParaRPr lang="en-US" dirty="0">
                        <a:effectLst/>
                      </a:endParaRPr>
                    </a:p>
                  </a:txBody>
                  <a:tcPr marL="142875" marR="142875" marT="114300" marB="114300" anchor="ctr"/>
                </a:tc>
                <a:tc>
                  <a:txBody>
                    <a:bodyPr/>
                    <a:lstStyle/>
                    <a:p>
                      <a:r>
                        <a:rPr lang="en-US" dirty="0">
                          <a:effectLst/>
                        </a:rPr>
                        <a:t>650</a:t>
                      </a:r>
                      <a:r>
                        <a:rPr lang="en-US" dirty="0">
                          <a:effectLst/>
                          <a:hlinkClick r:id="rId2"/>
                        </a:rPr>
                        <a:t>*</a:t>
                      </a:r>
                      <a:r>
                        <a:rPr lang="en-US" dirty="0">
                          <a:effectLst/>
                        </a:rPr>
                        <a:t>,</a:t>
                      </a:r>
                      <a:r>
                        <a:rPr lang="en-US" dirty="0">
                          <a:effectLst/>
                          <a:hlinkClick r:id="rId3"/>
                        </a:rPr>
                        <a:t>†</a:t>
                      </a:r>
                      <a:r>
                        <a:rPr lang="en-US" dirty="0">
                          <a:effectLst/>
                        </a:rPr>
                        <a:t>,</a:t>
                      </a:r>
                      <a:r>
                        <a:rPr lang="en-US" dirty="0">
                          <a:effectLst/>
                          <a:hlinkClick r:id="rId4"/>
                        </a:rPr>
                        <a:t>‡</a:t>
                      </a:r>
                      <a:r>
                        <a:rPr lang="en-US" dirty="0">
                          <a:effectLst/>
                        </a:rPr>
                        <a:t>,</a:t>
                      </a:r>
                      <a:r>
                        <a:rPr lang="en-US" dirty="0">
                          <a:effectLst/>
                          <a:hlinkClick r:id="rId5"/>
                        </a:rPr>
                        <a:t>§</a:t>
                      </a:r>
                      <a:endParaRPr lang="en-US" dirty="0">
                        <a:effectLst/>
                      </a:endParaRPr>
                    </a:p>
                  </a:txBody>
                  <a:tcPr marL="142875" marR="142875" marT="114300" marB="114300" anchor="ctr"/>
                </a:tc>
                <a:tc>
                  <a:txBody>
                    <a:bodyPr/>
                    <a:lstStyle/>
                    <a:p>
                      <a:r>
                        <a:rPr lang="en-US" dirty="0">
                          <a:effectLst/>
                        </a:rPr>
                        <a:t>—</a:t>
                      </a:r>
                    </a:p>
                  </a:txBody>
                  <a:tcPr marL="142875" marT="114300" marB="114300" anchor="ctr"/>
                </a:tc>
                <a:extLst>
                  <a:ext uri="{0D108BD9-81ED-4DB2-BD59-A6C34878D82A}">
                    <a16:rowId xmlns:a16="http://schemas.microsoft.com/office/drawing/2014/main" val="2122058571"/>
                  </a:ext>
                </a:extLst>
              </a:tr>
              <a:tr h="0">
                <a:tc>
                  <a:txBody>
                    <a:bodyPr/>
                    <a:lstStyle/>
                    <a:p>
                      <a:r>
                        <a:rPr lang="en-US" dirty="0">
                          <a:effectLst/>
                        </a:rPr>
                        <a:t>VEPTB</a:t>
                      </a:r>
                    </a:p>
                  </a:txBody>
                  <a:tcPr marR="142875" marT="114300" marB="114300" anchor="ctr"/>
                </a:tc>
                <a:tc>
                  <a:txBody>
                    <a:bodyPr/>
                    <a:lstStyle/>
                    <a:p>
                      <a:r>
                        <a:rPr lang="en-US" dirty="0">
                          <a:effectLst/>
                        </a:rPr>
                        <a:t>7</a:t>
                      </a:r>
                    </a:p>
                  </a:txBody>
                  <a:tcPr marL="142875" marR="142875" marT="114300" marB="114300" anchor="ctr"/>
                </a:tc>
                <a:tc>
                  <a:txBody>
                    <a:bodyPr/>
                    <a:lstStyle/>
                    <a:p>
                      <a:r>
                        <a:rPr lang="en-US" dirty="0">
                          <a:effectLst/>
                        </a:rPr>
                        <a:t>960</a:t>
                      </a:r>
                    </a:p>
                  </a:txBody>
                  <a:tcPr marL="142875" marR="142875" marT="114300" marB="114300" anchor="ctr"/>
                </a:tc>
                <a:tc>
                  <a:txBody>
                    <a:bodyPr/>
                    <a:lstStyle/>
                    <a:p>
                      <a:r>
                        <a:rPr lang="en-US" dirty="0">
                          <a:effectLst/>
                        </a:rPr>
                        <a:t>217</a:t>
                      </a:r>
                      <a:r>
                        <a:rPr lang="en-US" dirty="0">
                          <a:effectLst/>
                          <a:hlinkClick r:id="rId2"/>
                        </a:rPr>
                        <a:t>*</a:t>
                      </a:r>
                      <a:r>
                        <a:rPr lang="en-US" dirty="0">
                          <a:effectLst/>
                        </a:rPr>
                        <a:t>,</a:t>
                      </a:r>
                      <a:r>
                        <a:rPr lang="en-US" dirty="0">
                          <a:effectLst/>
                          <a:hlinkClick r:id="rId3"/>
                        </a:rPr>
                        <a:t>†</a:t>
                      </a:r>
                      <a:r>
                        <a:rPr lang="en-US" dirty="0">
                          <a:effectLst/>
                        </a:rPr>
                        <a:t>,</a:t>
                      </a:r>
                      <a:r>
                        <a:rPr lang="en-US" dirty="0">
                          <a:effectLst/>
                          <a:hlinkClick r:id="rId5"/>
                        </a:rPr>
                        <a:t>§</a:t>
                      </a:r>
                      <a:endParaRPr lang="en-US" dirty="0">
                        <a:effectLst/>
                      </a:endParaRPr>
                    </a:p>
                  </a:txBody>
                  <a:tcPr marL="142875" marR="142875" marT="114300" marB="114300" anchor="ctr"/>
                </a:tc>
                <a:tc>
                  <a:txBody>
                    <a:bodyPr/>
                    <a:lstStyle/>
                    <a:p>
                      <a:r>
                        <a:rPr lang="en-US" dirty="0">
                          <a:effectLst/>
                        </a:rPr>
                        <a:t>811</a:t>
                      </a:r>
                    </a:p>
                  </a:txBody>
                  <a:tcPr marL="142875" marR="142875" marT="114300" marB="114300" anchor="ctr"/>
                </a:tc>
                <a:tc>
                  <a:txBody>
                    <a:bodyPr/>
                    <a:lstStyle/>
                    <a:p>
                      <a:r>
                        <a:rPr lang="en-US" dirty="0">
                          <a:effectLst/>
                        </a:rPr>
                        <a:t>735</a:t>
                      </a:r>
                    </a:p>
                  </a:txBody>
                  <a:tcPr marL="142875" marR="142875" marT="114300" marB="114300" anchor="ctr"/>
                </a:tc>
                <a:tc>
                  <a:txBody>
                    <a:bodyPr/>
                    <a:lstStyle/>
                    <a:p>
                      <a:r>
                        <a:rPr lang="en-US" dirty="0">
                          <a:effectLst/>
                        </a:rPr>
                        <a:t>838</a:t>
                      </a:r>
                      <a:r>
                        <a:rPr lang="en-US" dirty="0">
                          <a:effectLst/>
                          <a:hlinkClick r:id="rId2"/>
                        </a:rPr>
                        <a:t>*</a:t>
                      </a:r>
                      <a:r>
                        <a:rPr lang="en-US" dirty="0">
                          <a:effectLst/>
                        </a:rPr>
                        <a:t>,</a:t>
                      </a:r>
                      <a:r>
                        <a:rPr lang="en-US" dirty="0">
                          <a:effectLst/>
                          <a:hlinkClick r:id="rId3"/>
                        </a:rPr>
                        <a:t>†</a:t>
                      </a:r>
                      <a:r>
                        <a:rPr lang="en-US" dirty="0">
                          <a:effectLst/>
                        </a:rPr>
                        <a:t>,</a:t>
                      </a:r>
                      <a:r>
                        <a:rPr lang="en-US" dirty="0">
                          <a:effectLst/>
                          <a:hlinkClick r:id="rId4"/>
                        </a:rPr>
                        <a:t>‡</a:t>
                      </a:r>
                      <a:endParaRPr lang="en-US" dirty="0">
                        <a:effectLst/>
                      </a:endParaRPr>
                    </a:p>
                  </a:txBody>
                  <a:tcPr marL="142875" marR="142875" marT="114300" marB="114300" anchor="ctr"/>
                </a:tc>
                <a:tc>
                  <a:txBody>
                    <a:bodyPr/>
                    <a:lstStyle/>
                    <a:p>
                      <a:r>
                        <a:rPr lang="en-US" dirty="0">
                          <a:effectLst/>
                        </a:rPr>
                        <a:t>—</a:t>
                      </a:r>
                    </a:p>
                  </a:txBody>
                  <a:tcPr marL="142875" marT="114300" marB="114300" anchor="ctr"/>
                </a:tc>
                <a:extLst>
                  <a:ext uri="{0D108BD9-81ED-4DB2-BD59-A6C34878D82A}">
                    <a16:rowId xmlns:a16="http://schemas.microsoft.com/office/drawing/2014/main" val="3057871999"/>
                  </a:ext>
                </a:extLst>
              </a:tr>
              <a:tr h="0">
                <a:tc>
                  <a:txBody>
                    <a:bodyPr/>
                    <a:lstStyle/>
                    <a:p>
                      <a:r>
                        <a:rPr lang="en-US" dirty="0">
                          <a:effectLst/>
                        </a:rPr>
                        <a:t>PROM</a:t>
                      </a:r>
                    </a:p>
                  </a:txBody>
                  <a:tcPr marR="142875" marT="114300" marB="114300" anchor="ctr"/>
                </a:tc>
                <a:tc>
                  <a:txBody>
                    <a:bodyPr/>
                    <a:lstStyle/>
                    <a:p>
                      <a:r>
                        <a:rPr lang="en-US" dirty="0">
                          <a:effectLst/>
                        </a:rPr>
                        <a:t>23</a:t>
                      </a:r>
                    </a:p>
                  </a:txBody>
                  <a:tcPr marL="142875" marR="142875" marT="114300" marB="114300" anchor="ctr"/>
                </a:tc>
                <a:tc>
                  <a:txBody>
                    <a:bodyPr/>
                    <a:lstStyle/>
                    <a:p>
                      <a:r>
                        <a:rPr lang="en-US" dirty="0">
                          <a:effectLst/>
                        </a:rPr>
                        <a:t>3</a:t>
                      </a:r>
                    </a:p>
                  </a:txBody>
                  <a:tcPr marL="142875" marR="142875" marT="114300" marB="114300" anchor="ctr"/>
                </a:tc>
                <a:tc>
                  <a:txBody>
                    <a:bodyPr/>
                    <a:lstStyle/>
                    <a:p>
                      <a:r>
                        <a:rPr lang="en-US" dirty="0">
                          <a:effectLst/>
                        </a:rPr>
                        <a:t>12</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T="114300" marB="114300" anchor="ctr"/>
                </a:tc>
                <a:extLst>
                  <a:ext uri="{0D108BD9-81ED-4DB2-BD59-A6C34878D82A}">
                    <a16:rowId xmlns:a16="http://schemas.microsoft.com/office/drawing/2014/main" val="3997400875"/>
                  </a:ext>
                </a:extLst>
              </a:tr>
              <a:tr h="0">
                <a:tc>
                  <a:txBody>
                    <a:bodyPr/>
                    <a:lstStyle/>
                    <a:p>
                      <a:r>
                        <a:rPr lang="en-US" dirty="0">
                          <a:effectLst/>
                        </a:rPr>
                        <a:t>Pre-eclampsia</a:t>
                      </a:r>
                    </a:p>
                  </a:txBody>
                  <a:tcPr marR="142875" marT="114300" marB="114300" anchor="ctr"/>
                </a:tc>
                <a:tc>
                  <a:txBody>
                    <a:bodyPr/>
                    <a:lstStyle/>
                    <a:p>
                      <a:r>
                        <a:rPr lang="en-US" dirty="0">
                          <a:effectLst/>
                        </a:rPr>
                        <a:t>78</a:t>
                      </a:r>
                    </a:p>
                  </a:txBody>
                  <a:tcPr marL="142875" marR="142875" marT="114300" marB="114300" anchor="ctr"/>
                </a:tc>
                <a:tc>
                  <a:txBody>
                    <a:bodyPr/>
                    <a:lstStyle/>
                    <a:p>
                      <a:r>
                        <a:rPr lang="en-US" dirty="0">
                          <a:effectLst/>
                        </a:rPr>
                        <a:t>1046</a:t>
                      </a:r>
                    </a:p>
                  </a:txBody>
                  <a:tcPr marL="142875" marR="142875" marT="114300" marB="114300" anchor="ctr"/>
                </a:tc>
                <a:tc>
                  <a:txBody>
                    <a:bodyPr/>
                    <a:lstStyle/>
                    <a:p>
                      <a:r>
                        <a:rPr lang="en-US" dirty="0">
                          <a:effectLst/>
                        </a:rPr>
                        <a:t>312</a:t>
                      </a:r>
                      <a:r>
                        <a:rPr lang="en-US" dirty="0">
                          <a:effectLst/>
                          <a:hlinkClick r:id="rId2"/>
                        </a:rPr>
                        <a:t>*</a:t>
                      </a:r>
                      <a:r>
                        <a:rPr lang="en-US" dirty="0">
                          <a:effectLst/>
                        </a:rPr>
                        <a:t>,</a:t>
                      </a:r>
                      <a:r>
                        <a:rPr lang="en-US" dirty="0">
                          <a:effectLst/>
                          <a:hlinkClick r:id="rId5"/>
                        </a:rPr>
                        <a:t>§</a:t>
                      </a:r>
                      <a:endParaRPr lang="en-US" dirty="0">
                        <a:effectLst/>
                      </a:endParaRP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8</a:t>
                      </a:r>
                    </a:p>
                  </a:txBody>
                  <a:tcPr marL="142875" marR="142875" marT="114300" marB="114300" anchor="ctr"/>
                </a:tc>
                <a:tc>
                  <a:txBody>
                    <a:bodyPr/>
                    <a:lstStyle/>
                    <a:p>
                      <a:r>
                        <a:rPr lang="en-US" dirty="0">
                          <a:effectLst/>
                        </a:rPr>
                        <a:t>—</a:t>
                      </a:r>
                    </a:p>
                  </a:txBody>
                  <a:tcPr marL="142875" marT="114300" marB="114300" anchor="ctr"/>
                </a:tc>
                <a:extLst>
                  <a:ext uri="{0D108BD9-81ED-4DB2-BD59-A6C34878D82A}">
                    <a16:rowId xmlns:a16="http://schemas.microsoft.com/office/drawing/2014/main" val="3856674618"/>
                  </a:ext>
                </a:extLst>
              </a:tr>
              <a:tr h="0">
                <a:tc>
                  <a:txBody>
                    <a:bodyPr/>
                    <a:lstStyle/>
                    <a:p>
                      <a:r>
                        <a:rPr lang="en-US" dirty="0">
                          <a:effectLst/>
                        </a:rPr>
                        <a:t>Idiopathic PTB</a:t>
                      </a:r>
                    </a:p>
                  </a:txBody>
                  <a:tcPr marR="142875" marT="114300" marB="114300" anchor="ctr"/>
                </a:tc>
                <a:tc>
                  <a:txBody>
                    <a:bodyPr/>
                    <a:lstStyle/>
                    <a:p>
                      <a:r>
                        <a:rPr lang="en-US" dirty="0">
                          <a:effectLst/>
                        </a:rPr>
                        <a:t>1</a:t>
                      </a:r>
                    </a:p>
                  </a:txBody>
                  <a:tcPr marL="142875" marR="142875" marT="114300" marB="114300" anchor="ctr"/>
                </a:tc>
                <a:tc>
                  <a:txBody>
                    <a:bodyPr/>
                    <a:lstStyle/>
                    <a:p>
                      <a:r>
                        <a:rPr lang="en-US" dirty="0">
                          <a:effectLst/>
                        </a:rPr>
                        <a:t>10</a:t>
                      </a:r>
                    </a:p>
                  </a:txBody>
                  <a:tcPr marL="142875" marR="142875" marT="114300" marB="114300" anchor="ctr"/>
                </a:tc>
                <a:tc>
                  <a:txBody>
                    <a:bodyPr/>
                    <a:lstStyle/>
                    <a:p>
                      <a:r>
                        <a:rPr lang="en-US" dirty="0">
                          <a:effectLst/>
                        </a:rPr>
                        <a:t>3</a:t>
                      </a:r>
                    </a:p>
                  </a:txBody>
                  <a:tcPr marL="142875" marR="142875" marT="114300" marB="114300" anchor="ctr"/>
                </a:tc>
                <a:tc>
                  <a:txBody>
                    <a:bodyPr/>
                    <a:lstStyle/>
                    <a:p>
                      <a:r>
                        <a:rPr lang="en-US" dirty="0">
                          <a:effectLst/>
                        </a:rPr>
                        <a:t>11</a:t>
                      </a:r>
                    </a:p>
                  </a:txBody>
                  <a:tcPr marL="142875" marR="142875" marT="114300" marB="114300" anchor="ctr"/>
                </a:tc>
                <a:tc>
                  <a:txBody>
                    <a:bodyPr/>
                    <a:lstStyle/>
                    <a:p>
                      <a:r>
                        <a:rPr lang="en-US" dirty="0">
                          <a:effectLst/>
                        </a:rPr>
                        <a:t>11</a:t>
                      </a:r>
                    </a:p>
                  </a:txBody>
                  <a:tcPr marL="142875" marR="142875" marT="114300" marB="114300" anchor="ctr"/>
                </a:tc>
                <a:tc>
                  <a:txBody>
                    <a:bodyPr/>
                    <a:lstStyle/>
                    <a:p>
                      <a:r>
                        <a:rPr lang="en-US" dirty="0">
                          <a:effectLst/>
                        </a:rPr>
                        <a:t>17</a:t>
                      </a:r>
                    </a:p>
                  </a:txBody>
                  <a:tcPr marL="142875" marR="142875" marT="114300" marB="114300" anchor="ctr"/>
                </a:tc>
                <a:tc>
                  <a:txBody>
                    <a:bodyPr/>
                    <a:lstStyle/>
                    <a:p>
                      <a:r>
                        <a:rPr lang="en-US" dirty="0">
                          <a:effectLst/>
                        </a:rPr>
                        <a:t>—</a:t>
                      </a:r>
                    </a:p>
                  </a:txBody>
                  <a:tcPr marL="142875" marT="114300" marB="114300" anchor="ctr"/>
                </a:tc>
                <a:extLst>
                  <a:ext uri="{0D108BD9-81ED-4DB2-BD59-A6C34878D82A}">
                    <a16:rowId xmlns:a16="http://schemas.microsoft.com/office/drawing/2014/main" val="926435833"/>
                  </a:ext>
                </a:extLst>
              </a:tr>
              <a:tr h="0">
                <a:tc>
                  <a:txBody>
                    <a:bodyPr/>
                    <a:lstStyle/>
                    <a:p>
                      <a:r>
                        <a:rPr lang="en-US" dirty="0">
                          <a:effectLst/>
                        </a:rPr>
                        <a:t>Placenta-related</a:t>
                      </a:r>
                    </a:p>
                  </a:txBody>
                  <a:tcPr marR="142875" marT="114300" marB="114300" anchor="ctr"/>
                </a:tc>
                <a:tc>
                  <a:txBody>
                    <a:bodyPr/>
                    <a:lstStyle/>
                    <a:p>
                      <a:r>
                        <a:rPr lang="en-US" dirty="0">
                          <a:effectLst/>
                        </a:rPr>
                        <a:t>13</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10</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T="114300" marB="114300" anchor="ctr"/>
                </a:tc>
                <a:extLst>
                  <a:ext uri="{0D108BD9-81ED-4DB2-BD59-A6C34878D82A}">
                    <a16:rowId xmlns:a16="http://schemas.microsoft.com/office/drawing/2014/main" val="4261824158"/>
                  </a:ext>
                </a:extLst>
              </a:tr>
              <a:tr h="0">
                <a:tc>
                  <a:txBody>
                    <a:bodyPr/>
                    <a:lstStyle/>
                    <a:p>
                      <a:r>
                        <a:rPr lang="en-US" dirty="0">
                          <a:effectLst/>
                        </a:rPr>
                        <a:t>Uterine-related</a:t>
                      </a:r>
                    </a:p>
                  </a:txBody>
                  <a:tcPr marR="142875" marT="114300" marB="114300" anchor="ctr"/>
                </a:tc>
                <a:tc>
                  <a:txBody>
                    <a:bodyPr/>
                    <a:lstStyle/>
                    <a:p>
                      <a:r>
                        <a:rPr lang="en-US" dirty="0">
                          <a:effectLst/>
                        </a:rPr>
                        <a:t>105</a:t>
                      </a:r>
                    </a:p>
                  </a:txBody>
                  <a:tcPr marL="142875" marR="142875" marT="114300" marB="114300" anchor="ctr"/>
                </a:tc>
                <a:tc>
                  <a:txBody>
                    <a:bodyPr/>
                    <a:lstStyle/>
                    <a:p>
                      <a:r>
                        <a:rPr lang="en-US" dirty="0">
                          <a:effectLst/>
                        </a:rPr>
                        <a:t>276</a:t>
                      </a:r>
                    </a:p>
                  </a:txBody>
                  <a:tcPr marL="142875" marR="142875" marT="114300" marB="114300" anchor="ctr"/>
                </a:tc>
                <a:tc>
                  <a:txBody>
                    <a:bodyPr/>
                    <a:lstStyle/>
                    <a:p>
                      <a:r>
                        <a:rPr lang="en-US" dirty="0">
                          <a:effectLst/>
                        </a:rPr>
                        <a:t>132</a:t>
                      </a:r>
                      <a:r>
                        <a:rPr lang="en-US" dirty="0">
                          <a:effectLst/>
                          <a:hlinkClick r:id="rId5"/>
                        </a:rPr>
                        <a:t>§</a:t>
                      </a:r>
                      <a:endParaRPr lang="en-US" dirty="0">
                        <a:effectLst/>
                      </a:endParaRP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T="114300" marB="114300" anchor="ctr"/>
                </a:tc>
                <a:extLst>
                  <a:ext uri="{0D108BD9-81ED-4DB2-BD59-A6C34878D82A}">
                    <a16:rowId xmlns:a16="http://schemas.microsoft.com/office/drawing/2014/main" val="3214014178"/>
                  </a:ext>
                </a:extLst>
              </a:tr>
              <a:tr h="0">
                <a:tc>
                  <a:txBody>
                    <a:bodyPr/>
                    <a:lstStyle/>
                    <a:p>
                      <a:r>
                        <a:rPr lang="en-US" dirty="0">
                          <a:effectLst/>
                        </a:rPr>
                        <a:t>Cervix-related</a:t>
                      </a:r>
                    </a:p>
                  </a:txBody>
                  <a:tcPr marR="142875" marT="114300" marB="114300" anchor="ctr"/>
                </a:tc>
                <a:tc>
                  <a:txBody>
                    <a:bodyPr/>
                    <a:lstStyle/>
                    <a:p>
                      <a:r>
                        <a:rPr lang="en-US" dirty="0">
                          <a:effectLst/>
                        </a:rPr>
                        <a:t>28</a:t>
                      </a:r>
                    </a:p>
                  </a:txBody>
                  <a:tcPr marL="142875" marR="142875" marT="114300" marB="114300" anchor="ctr"/>
                </a:tc>
                <a:tc>
                  <a:txBody>
                    <a:bodyPr/>
                    <a:lstStyle/>
                    <a:p>
                      <a:r>
                        <a:rPr lang="en-US" dirty="0">
                          <a:effectLst/>
                        </a:rPr>
                        <a:t>16</a:t>
                      </a:r>
                    </a:p>
                  </a:txBody>
                  <a:tcPr marL="142875" marR="142875" marT="114300" marB="114300" anchor="ctr"/>
                </a:tc>
                <a:tc>
                  <a:txBody>
                    <a:bodyPr/>
                    <a:lstStyle/>
                    <a:p>
                      <a:r>
                        <a:rPr lang="en-US" dirty="0">
                          <a:effectLst/>
                        </a:rPr>
                        <a:t>18</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R="142875" marT="114300" marB="114300" anchor="ctr"/>
                </a:tc>
                <a:tc>
                  <a:txBody>
                    <a:bodyPr/>
                    <a:lstStyle/>
                    <a:p>
                      <a:r>
                        <a:rPr lang="en-US" dirty="0">
                          <a:effectLst/>
                        </a:rPr>
                        <a:t>—</a:t>
                      </a:r>
                    </a:p>
                  </a:txBody>
                  <a:tcPr marL="142875" marT="114300" marB="114300" anchor="ctr"/>
                </a:tc>
                <a:extLst>
                  <a:ext uri="{0D108BD9-81ED-4DB2-BD59-A6C34878D82A}">
                    <a16:rowId xmlns:a16="http://schemas.microsoft.com/office/drawing/2014/main" val="1323204908"/>
                  </a:ext>
                </a:extLst>
              </a:tr>
            </a:tbl>
          </a:graphicData>
        </a:graphic>
      </p:graphicFrame>
      <p:sp>
        <p:nvSpPr>
          <p:cNvPr id="7" name="TextBox 6">
            <a:extLst>
              <a:ext uri="{FF2B5EF4-FFF2-40B4-BE49-F238E27FC236}">
                <a16:creationId xmlns:a16="http://schemas.microsoft.com/office/drawing/2014/main" id="{1EF4FE0C-CF6A-464C-AA14-2673F0A54C10}"/>
              </a:ext>
            </a:extLst>
          </p:cNvPr>
          <p:cNvSpPr txBox="1"/>
          <p:nvPr/>
        </p:nvSpPr>
        <p:spPr>
          <a:xfrm>
            <a:off x="4520485" y="4016062"/>
            <a:ext cx="6445875" cy="646331"/>
          </a:xfrm>
          <a:prstGeom prst="rect">
            <a:avLst/>
          </a:prstGeom>
          <a:solidFill>
            <a:schemeClr val="bg1"/>
          </a:solidFill>
          <a:ln w="28575">
            <a:solidFill>
              <a:srgbClr val="C0000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72 genes with strong genomic associations or with associations in at least two of genetic/</a:t>
            </a:r>
            <a:r>
              <a:rPr lang="en-US" dirty="0" err="1"/>
              <a:t>DNAm</a:t>
            </a:r>
            <a:r>
              <a:rPr lang="en-US" dirty="0"/>
              <a:t>/mRNA</a:t>
            </a:r>
          </a:p>
        </p:txBody>
      </p:sp>
    </p:spTree>
    <p:extLst>
      <p:ext uri="{BB962C8B-B14F-4D97-AF65-F5344CB8AC3E}">
        <p14:creationId xmlns:p14="http://schemas.microsoft.com/office/powerpoint/2010/main" val="3212559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C324236B5B1F44CA352B02574DFACAC" ma:contentTypeVersion="4" ma:contentTypeDescription="Create a new document." ma:contentTypeScope="" ma:versionID="391aa7177baf3e6e281a5c9c2282dcd8">
  <xsd:schema xmlns:xsd="http://www.w3.org/2001/XMLSchema" xmlns:xs="http://www.w3.org/2001/XMLSchema" xmlns:p="http://schemas.microsoft.com/office/2006/metadata/properties" xmlns:ns2="5437daf8-e155-4260-9992-e8434af7a544" xmlns:ns3="4625581b-bb4e-4558-bbdb-f9e75e9989bb" targetNamespace="http://schemas.microsoft.com/office/2006/metadata/properties" ma:root="true" ma:fieldsID="cd462ddb54f28554e91789c910245b0f" ns2:_="" ns3:_="">
    <xsd:import namespace="5437daf8-e155-4260-9992-e8434af7a544"/>
    <xsd:import namespace="4625581b-bb4e-4558-bbdb-f9e75e9989bb"/>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437daf8-e155-4260-9992-e8434af7a54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625581b-bb4e-4558-bbdb-f9e75e9989bb"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D1F5639-BEAF-4B3A-9543-03C12E522014}">
  <ds:schemaRefs>
    <ds:schemaRef ds:uri="http://schemas.microsoft.com/sharepoint/v3/contenttype/forms"/>
  </ds:schemaRefs>
</ds:datastoreItem>
</file>

<file path=customXml/itemProps2.xml><?xml version="1.0" encoding="utf-8"?>
<ds:datastoreItem xmlns:ds="http://schemas.openxmlformats.org/officeDocument/2006/customXml" ds:itemID="{E3400F9F-6FDF-4113-8743-0A174E75AC65}"/>
</file>

<file path=customXml/itemProps3.xml><?xml version="1.0" encoding="utf-8"?>
<ds:datastoreItem xmlns:ds="http://schemas.openxmlformats.org/officeDocument/2006/customXml" ds:itemID="{78B9FD22-DB93-4813-BD14-F1D52DEB5612}">
  <ds:schemaRef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782</Words>
  <Application>Microsoft Office PowerPoint</Application>
  <PresentationFormat>Widescreen</PresentationFormat>
  <Paragraphs>151</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Merriweather</vt:lpstr>
      <vt:lpstr>Open Sans</vt:lpstr>
      <vt:lpstr>arial</vt:lpstr>
      <vt:lpstr>arial</vt:lpstr>
      <vt:lpstr>Calibri</vt:lpstr>
      <vt:lpstr>Calibri Light</vt:lpstr>
      <vt:lpstr>office theme</vt:lpstr>
      <vt:lpstr>Bienvenue au bar à salade épigénétique</vt:lpstr>
      <vt:lpstr>Methods</vt:lpstr>
      <vt:lpstr>PowerPoint Presentation</vt:lpstr>
      <vt:lpstr>Long reads allow parent assignment</vt:lpstr>
      <vt:lpstr>Old ICRs confirmed, some new discovered</vt:lpstr>
      <vt:lpstr>Candidate gene studies</vt:lpstr>
      <vt:lpstr>EWAS</vt:lpstr>
      <vt:lpstr>PowerPoint Presentation</vt:lpstr>
      <vt:lpstr>PowerPoint Presentation</vt:lpstr>
      <vt:lpstr>PowerPoint Presentation</vt:lpstr>
      <vt:lpstr>PowerPoint Presentation</vt:lpstr>
      <vt:lpstr>PowerPoint Presentation</vt:lpstr>
      <vt:lpstr>Regression coefficients of age vs methylation</vt:lpstr>
      <vt:lpstr>Regression coefficients 'accelerate' with age</vt:lpstr>
      <vt:lpstr>CpG sites positively associated with age tend to be negatively associated with mortality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Bienvenue au bar à salade épigénétique</dc:title>
  <dc:creator/>
  <cp:lastModifiedBy>Matthew Suderman</cp:lastModifiedBy>
  <cp:revision>406</cp:revision>
  <dcterms:created xsi:type="dcterms:W3CDTF">2013-07-15T20:26:40Z</dcterms:created>
  <dcterms:modified xsi:type="dcterms:W3CDTF">2020-05-17T23:30:57Z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Ids_UIVersion_1024">
    <vt:lpwstr>5</vt:lpwstr>
  </property>
  <property fmtid="{D5CDD505-2E9C-101B-9397-08002B2CF9AE}" pid="3" name="AuthorIds_UIVersion_4608">
    <vt:lpwstr>5</vt:lpwstr>
  </property>
  <property fmtid="{D5CDD505-2E9C-101B-9397-08002B2CF9AE}" pid="4" name="AuthorIds_UIVersion_512">
    <vt:lpwstr>5</vt:lpwstr>
  </property>
  <property fmtid="{D5CDD505-2E9C-101B-9397-08002B2CF9AE}" pid="5" name="AuthorIds_UIVersion_1536">
    <vt:lpwstr>5</vt:lpwstr>
  </property>
  <property fmtid="{D5CDD505-2E9C-101B-9397-08002B2CF9AE}" pid="6" name="AuthorIds_UIVersion_2560">
    <vt:lpwstr>5</vt:lpwstr>
  </property>
  <property fmtid="{D5CDD505-2E9C-101B-9397-08002B2CF9AE}" pid="7" name="AuthorIds_UIVersion_2048">
    <vt:lpwstr>5</vt:lpwstr>
  </property>
  <property fmtid="{D5CDD505-2E9C-101B-9397-08002B2CF9AE}" pid="8" name="AuthorIds_UIVersion_3072">
    <vt:lpwstr>5</vt:lpwstr>
  </property>
  <property fmtid="{D5CDD505-2E9C-101B-9397-08002B2CF9AE}" pid="9" name="AuthorIds_UIVersion_3584">
    <vt:lpwstr>5</vt:lpwstr>
  </property>
  <property fmtid="{D5CDD505-2E9C-101B-9397-08002B2CF9AE}" pid="10" name="AuthorIds_UIVersion_4096">
    <vt:lpwstr>5</vt:lpwstr>
  </property>
  <property fmtid="{D5CDD505-2E9C-101B-9397-08002B2CF9AE}" pid="11" name="ContentTypeId">
    <vt:lpwstr>0x010100FC324236B5B1F44CA352B02574DFACAC</vt:lpwstr>
  </property>
  <property fmtid="{D5CDD505-2E9C-101B-9397-08002B2CF9AE}" pid="12" name="ComplianceAssetId">
    <vt:lpwstr/>
  </property>
  <property fmtid="{D5CDD505-2E9C-101B-9397-08002B2CF9AE}" pid="13" name="AuthorIds_UIVersion_5120">
    <vt:lpwstr>5</vt:lpwstr>
  </property>
  <property fmtid="{D5CDD505-2E9C-101B-9397-08002B2CF9AE}" pid="14" name="AuthorIds_UIVersion_5632">
    <vt:lpwstr>5</vt:lpwstr>
  </property>
  <property fmtid="{D5CDD505-2E9C-101B-9397-08002B2CF9AE}" pid="15" name="_SourceUrl">
    <vt:lpwstr/>
  </property>
  <property fmtid="{D5CDD505-2E9C-101B-9397-08002B2CF9AE}" pid="16" name="_SharedFileIndex">
    <vt:lpwstr/>
  </property>
</Properties>
</file>

<file path=docProps/thumbnail.jpeg>
</file>